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8" r:id="rId3"/>
    <p:sldId id="340" r:id="rId4"/>
    <p:sldId id="257" r:id="rId5"/>
    <p:sldId id="329" r:id="rId6"/>
    <p:sldId id="341" r:id="rId7"/>
    <p:sldId id="357" r:id="rId8"/>
    <p:sldId id="344" r:id="rId9"/>
    <p:sldId id="347" r:id="rId10"/>
    <p:sldId id="348" r:id="rId11"/>
    <p:sldId id="353" r:id="rId12"/>
    <p:sldId id="354" r:id="rId13"/>
    <p:sldId id="349" r:id="rId14"/>
    <p:sldId id="350" r:id="rId15"/>
    <p:sldId id="351" r:id="rId16"/>
    <p:sldId id="356" r:id="rId17"/>
    <p:sldId id="359" r:id="rId18"/>
    <p:sldId id="361" r:id="rId19"/>
    <p:sldId id="371" r:id="rId20"/>
    <p:sldId id="363" r:id="rId21"/>
    <p:sldId id="365" r:id="rId22"/>
    <p:sldId id="366" r:id="rId23"/>
    <p:sldId id="367" r:id="rId24"/>
    <p:sldId id="368" r:id="rId25"/>
    <p:sldId id="369" r:id="rId26"/>
    <p:sldId id="370" r:id="rId27"/>
    <p:sldId id="372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22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3" r:id="rId88"/>
    <p:sldId id="434" r:id="rId89"/>
    <p:sldId id="435" r:id="rId90"/>
    <p:sldId id="436" r:id="rId9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94"/>
    </p:embeddedFont>
    <p:embeddedFont>
      <p:font typeface="Arial Narrow" panose="020B0606020202030204" pitchFamily="34" charset="0"/>
      <p:regular r:id="rId95"/>
      <p:bold r:id="rId96"/>
      <p:italic r:id="rId97"/>
      <p:boldItalic r:id="rId98"/>
    </p:embeddedFont>
    <p:embeddedFont>
      <p:font typeface="Cambria Math" panose="02040503050406030204" pitchFamily="18" charset="0"/>
      <p:regular r:id="rId99"/>
    </p:embeddedFont>
    <p:embeddedFont>
      <p:font typeface="Figtree Black" panose="020B0604020202020204" charset="0"/>
      <p:bold r:id="rId100"/>
      <p:boldItalic r:id="rId101"/>
    </p:embeddedFont>
    <p:embeddedFont>
      <p:font typeface="Hanken Grotesk" panose="020B060402020202020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57EE58CD-C319-4207-8619-8E54447D1C72}">
          <p14:sldIdLst>
            <p14:sldId id="256"/>
            <p14:sldId id="258"/>
            <p14:sldId id="340"/>
            <p14:sldId id="257"/>
            <p14:sldId id="329"/>
            <p14:sldId id="341"/>
            <p14:sldId id="357"/>
            <p14:sldId id="344"/>
            <p14:sldId id="347"/>
            <p14:sldId id="348"/>
            <p14:sldId id="353"/>
            <p14:sldId id="354"/>
            <p14:sldId id="349"/>
            <p14:sldId id="350"/>
            <p14:sldId id="351"/>
            <p14:sldId id="356"/>
            <p14:sldId id="359"/>
            <p14:sldId id="361"/>
            <p14:sldId id="371"/>
            <p14:sldId id="363"/>
            <p14:sldId id="365"/>
            <p14:sldId id="366"/>
            <p14:sldId id="367"/>
            <p14:sldId id="368"/>
            <p14:sldId id="369"/>
            <p14:sldId id="370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22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D2490D-5C05-42BE-8C55-A3A80E69C988}">
  <a:tblStyle styleId="{E8D2490D-5C05-42BE-8C55-A3A80E69C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2585" autoAdjust="0"/>
  </p:normalViewPr>
  <p:slideViewPr>
    <p:cSldViewPr snapToGrid="0">
      <p:cViewPr varScale="1">
        <p:scale>
          <a:sx n="74" d="100"/>
          <a:sy n="74" d="100"/>
        </p:scale>
        <p:origin x="715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0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4C781A-CB72-44A1-E6EB-09DE77857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E803B-1D22-717C-1691-29EE4079EB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988A2-84DB-4B49-9F48-6052054DDD1D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A7E30-DBDF-D1D2-5571-B2F79352DA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375CB-5363-FCE1-EB51-5677723B02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C72CF-EFFC-4DBB-855D-F52A8EA8E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0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855E51AA-3F05-2899-884F-8AF8CBA7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B55ABC4B-BC4E-0746-FC75-93935ACB7A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9478F7C0-9CE6-5062-E224-E8FF2A043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40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0EF3259B-13DD-DE1B-FCB5-45EF0E06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A52F281E-3BE3-5E7D-8B7E-F52EBED19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0F5A5D94-B28B-0A9D-5A55-F8481FB95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242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B56D8508-28D5-C67F-7727-6032F1B7A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3ECBB515-0508-200E-B2BC-501A498AE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EA286ABA-CE5D-54FF-FC70-E0C111CA5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292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39D009BD-A4E9-F28F-03BC-378946C8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F6C22F05-0D37-0727-85FF-B3232CD51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39A9BF1A-582B-46C3-2516-7C4C0DA72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06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CCADB383-C1B7-4404-8473-B1BC9473A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7D230465-A87F-AE23-E250-09A5606252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99805DC5-834F-A442-C0F0-80D39E598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18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94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02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5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4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661B2D4-DD54-947C-9E3E-8D03E7BE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>
            <a:extLst>
              <a:ext uri="{FF2B5EF4-FFF2-40B4-BE49-F238E27FC236}">
                <a16:creationId xmlns:a16="http://schemas.microsoft.com/office/drawing/2014/main" id="{670CAD26-5A76-5A04-5330-283C02C2E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2" name="Google Shape;302;g2768bdccc6f_2_140:notes">
            <a:extLst>
              <a:ext uri="{FF2B5EF4-FFF2-40B4-BE49-F238E27FC236}">
                <a16:creationId xmlns:a16="http://schemas.microsoft.com/office/drawing/2014/main" id="{CFF0B69A-F48C-8356-D89B-D123F181C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34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1E40F02F-D1C3-53FD-84AE-6C13DD03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ACBA35B3-AB81-96B1-5F68-EE96B5109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CD356DB0-EE06-1721-0A37-9D5037095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69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DCF2F0D9-3051-01A1-997B-5A124581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BBC51C1D-F48D-8479-93FF-16205EB16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C9C47F98-A3CA-37E6-264A-5E473E576D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84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BCCE7DD5-8582-7190-3797-41D9F955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F55AB1B8-F667-FA0E-73AB-94681E995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2DCD879A-2966-00CF-20E7-B9A2A4DE2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42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773365E0-34A7-0BAE-BB71-9791B826A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08FD8316-FDA9-E4DE-AE33-7E3CCB299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D2D43644-A182-D218-81F6-FAB8737D4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6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C8092405-8E18-0389-A9FB-1C325D69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27164258-903F-F354-F863-4FD93D523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4BEC2D90-69A7-FCBA-0BB8-9AE30C3F0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53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74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57.xml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8.xml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slide" Target="slide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slide" Target="slide6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79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3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8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8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491164" y="1248759"/>
            <a:ext cx="8161672" cy="4525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spcBef>
                <a:spcPts val="125"/>
              </a:spcBef>
              <a:spcAft>
                <a:spcPts val="125"/>
              </a:spcAft>
            </a:pP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Banglar Heshel: A Comprehensive Restaurant Management System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AD5DCE-8EFC-5D5C-3E6E-D42F1B5F2B26}"/>
              </a:ext>
            </a:extLst>
          </p:cNvPr>
          <p:cNvGrpSpPr/>
          <p:nvPr/>
        </p:nvGrpSpPr>
        <p:grpSpPr>
          <a:xfrm>
            <a:off x="319009" y="307298"/>
            <a:ext cx="8505981" cy="869430"/>
            <a:chOff x="76200" y="152400"/>
            <a:chExt cx="8915400" cy="838200"/>
          </a:xfrm>
        </p:grpSpPr>
        <p:sp>
          <p:nvSpPr>
            <p:cNvPr id="19" name="WordArt 5">
              <a:extLst>
                <a:ext uri="{FF2B5EF4-FFF2-40B4-BE49-F238E27FC236}">
                  <a16:creationId xmlns:a16="http://schemas.microsoft.com/office/drawing/2014/main" id="{4ECEB3B2-5BA8-0E4A-6767-13D4D61C53D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44583" y="321276"/>
              <a:ext cx="7683137" cy="2677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200" b="1" kern="10" spc="240" dirty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latin typeface="Arial Narrow"/>
                </a:rPr>
                <a:t>IUBAT–INTERNATIONAL </a:t>
              </a:r>
              <a:r>
                <a:rPr lang="en-US" sz="1200" b="1" kern="10" spc="240" dirty="0"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/>
                  <a:latin typeface="Arial Narrow"/>
                </a:rPr>
                <a:t>UNIVERSITY OF BUSINESS AGRICULTURE AND TECHNOLOGY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FD986C-8F8C-C51D-23C5-9C4D3D427A8A}"/>
                </a:ext>
              </a:extLst>
            </p:cNvPr>
            <p:cNvSpPr/>
            <p:nvPr/>
          </p:nvSpPr>
          <p:spPr>
            <a:xfrm>
              <a:off x="3124200" y="713601"/>
              <a:ext cx="29633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srgbClr val="008000"/>
                  </a:solidFill>
                  <a:latin typeface="Arial" pitchFamily="34" charset="0"/>
                  <a:ea typeface="Times New Roman" pitchFamily="18" charset="0"/>
                  <a:cs typeface="Times New Roman" pitchFamily="18" charset="0"/>
                </a:rPr>
                <a:t>Founded 1991 by Md. Alimullah Miyan</a:t>
              </a:r>
              <a:endParaRPr lang="en-US" sz="11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9CF70D78-5829-6165-9254-2910089E2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" y="152400"/>
              <a:ext cx="609600" cy="5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06A6CB8-D458-B1B4-B130-A4576AE44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07921" y="198120"/>
              <a:ext cx="483679" cy="506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CF44A16-4DA1-3779-5557-EDB625FA178E}"/>
              </a:ext>
            </a:extLst>
          </p:cNvPr>
          <p:cNvSpPr/>
          <p:nvPr/>
        </p:nvSpPr>
        <p:spPr>
          <a:xfrm>
            <a:off x="3705372" y="1851326"/>
            <a:ext cx="1832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itchFamily="18" charset="0"/>
              </a:rPr>
              <a:t>Practicum Defense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628D17-8C68-E360-A86C-C84F20FF9295}"/>
              </a:ext>
            </a:extLst>
          </p:cNvPr>
          <p:cNvSpPr/>
          <p:nvPr/>
        </p:nvSpPr>
        <p:spPr>
          <a:xfrm>
            <a:off x="491164" y="3736207"/>
            <a:ext cx="201369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 dirty="0">
                <a:latin typeface="Times New Roman" panose="02020603050405020304" pitchFamily="18" charset="0"/>
                <a:cs typeface="Times New Roman" pitchFamily="18" charset="0"/>
              </a:rPr>
              <a:t>Prepared by: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Tomal Mujumder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ID: 22103038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69A21D-15BC-56E5-0F08-CFC992D5CE5E}"/>
              </a:ext>
            </a:extLst>
          </p:cNvPr>
          <p:cNvSpPr/>
          <p:nvPr/>
        </p:nvSpPr>
        <p:spPr>
          <a:xfrm>
            <a:off x="3601636" y="4094072"/>
            <a:ext cx="16514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itchFamily="18" charset="0"/>
              </a:rPr>
              <a:t>Date: 22/01/2026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FF655-D06A-351A-FE01-7EA4D876A1FD}"/>
              </a:ext>
            </a:extLst>
          </p:cNvPr>
          <p:cNvSpPr/>
          <p:nvPr/>
        </p:nvSpPr>
        <p:spPr>
          <a:xfrm>
            <a:off x="6349830" y="3736207"/>
            <a:ext cx="201369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 dirty="0">
                <a:latin typeface="Times New Roman" panose="02020603050405020304" pitchFamily="18" charset="0"/>
                <a:cs typeface="Times New Roman" pitchFamily="18" charset="0"/>
              </a:rPr>
              <a:t>Supervised by: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Toyeer-E-Ferdoush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Assistant Professor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537883-E60E-33E7-D728-9FE0435C7B3C}"/>
              </a:ext>
            </a:extLst>
          </p:cNvPr>
          <p:cNvGrpSpPr/>
          <p:nvPr/>
        </p:nvGrpSpPr>
        <p:grpSpPr>
          <a:xfrm>
            <a:off x="2221551" y="2135681"/>
            <a:ext cx="4800600" cy="1121927"/>
            <a:chOff x="2221552" y="2293464"/>
            <a:chExt cx="4800600" cy="112192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FF1981AF-9221-EDD0-BB61-CFFCCDD2ABDD}"/>
                </a:ext>
              </a:extLst>
            </p:cNvPr>
            <p:cNvSpPr txBox="1">
              <a:spLocks/>
            </p:cNvSpPr>
            <p:nvPr/>
          </p:nvSpPr>
          <p:spPr>
            <a:xfrm>
              <a:off x="2221552" y="2293464"/>
              <a:ext cx="4800600" cy="1121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7500" lnSpcReduction="100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gtree Black"/>
                <a:buNone/>
                <a:defRPr sz="28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gtree Black"/>
                <a:buNone/>
                <a:defRPr sz="3000" b="0" i="0" u="none" strike="noStrike" cap="none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Prepared for: </a:t>
              </a:r>
              <a:b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itchFamily="18" charset="0"/>
                </a:rPr>
              </a:br>
              <a:r>
                <a:rPr lang="en-US" sz="1400" b="1" dirty="0">
                  <a:latin typeface="Times New Roman" panose="02020603050405020304" pitchFamily="18" charset="0"/>
                  <a:cs typeface="Times New Roman" pitchFamily="18" charset="0"/>
                </a:rPr>
                <a:t>Practicum Defense Committee  </a:t>
              </a:r>
              <a:br>
                <a:rPr lang="en-US" sz="1400" b="1" dirty="0">
                  <a:latin typeface="Times New Roman" panose="02020603050405020304" pitchFamily="18" charset="0"/>
                  <a:cs typeface="Times New Roman" pitchFamily="18" charset="0"/>
                </a:rPr>
              </a:br>
              <a:r>
                <a:rPr lang="en-US" sz="1400" b="1" dirty="0">
                  <a:latin typeface="Times New Roman" panose="02020603050405020304" pitchFamily="18" charset="0"/>
                  <a:cs typeface="Times New Roman" pitchFamily="18" charset="0"/>
                </a:rPr>
                <a:t>Department of  Computer Science and Engineering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28" descr="Logo">
              <a:extLst>
                <a:ext uri="{FF2B5EF4-FFF2-40B4-BE49-F238E27FC236}">
                  <a16:creationId xmlns:a16="http://schemas.microsoft.com/office/drawing/2014/main" id="{FC265543-5952-FD37-B1C4-A6614E01F2E9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465" y="3058268"/>
              <a:ext cx="262327" cy="25512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AA16D5F5-800D-4EC5-9C92-90E1A49E5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4A3B8A52-4A80-77C9-9D0F-446FF4FFAC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887097"/>
            <a:ext cx="7704000" cy="3209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(User):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&amp; Security: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Email/password authentication with OTP verification. Google OAuth support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Browsing &amp; Search: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 by categories. Keyword search with filters. View food details and ratings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&amp; Ordering: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 and Wishlist. Place orders with token-based tracking.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 &amp; Receipts: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SSLCommerz integration. Automated PDF receipts. Unique order tokens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Reservations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Book tables with date/time/party size. Email Confirmations.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Ratings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Submit 1–5-star ratings and reviews. View and Delete own reviews.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36FB8-BA5B-F9E7-A125-45DDC33B1503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02993A-7C6A-DFED-9802-23976562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97"/>
            <a:ext cx="7704000" cy="5727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1504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0E252AE0-8C4F-AFD1-FF51-62DF373B4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31094080-FBE3-36B3-AFB3-554E7F8918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815340"/>
            <a:ext cx="7704000" cy="3209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Management: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Create, Update, Delete food items. Multi-image upload via Cloudinary. Manage categories and pricing.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Control: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stock tracking. Set min/max thresholds. Automated low-stock alerts via email.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process all orders. Verify orders using token numbers. Track payment status.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Management: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manage table reservations. Update status (Pending/Confirmed/Cancelled). Daily reports.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DBDE8-DC28-2A6D-520B-9A1168790F9A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28B8C3-0908-E977-F0B9-FFDFCA86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97"/>
            <a:ext cx="7704000" cy="500943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 (Cont.)</a:t>
            </a:r>
          </a:p>
        </p:txBody>
      </p:sp>
    </p:spTree>
    <p:extLst>
      <p:ext uri="{BB962C8B-B14F-4D97-AF65-F5344CB8AC3E}">
        <p14:creationId xmlns:p14="http://schemas.microsoft.com/office/powerpoint/2010/main" val="59123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53DE952C-1B47-ADD9-1409-6C7D9959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63369280-F55D-13B2-6500-F59C667A64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887097"/>
            <a:ext cx="7704000" cy="3209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users. Block/unblock accounts. Assign Manager roles.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Analytics: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trends and revenue patterns. Popular menu items analysis. Payment statistics with visualizations (Recharts).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System Access: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manager features plus user administration. System-wide reporting and oversight.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8AA8-5664-D8D9-FC2C-0ACC2E25E4E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34C5A5-65EC-8110-BB8C-8B657172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97"/>
            <a:ext cx="7704000" cy="5727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 (Cont.)</a:t>
            </a:r>
          </a:p>
        </p:txBody>
      </p:sp>
    </p:spTree>
    <p:extLst>
      <p:ext uri="{BB962C8B-B14F-4D97-AF65-F5344CB8AC3E}">
        <p14:creationId xmlns:p14="http://schemas.microsoft.com/office/powerpoint/2010/main" val="415945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009D3573-FDD7-AE1F-4033-6FE51832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8550DC25-1609-7FFF-9E64-8637B09727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8507" y="576298"/>
            <a:ext cx="8643093" cy="38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constraints: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application built 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Mongoose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validation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Integrations: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SSLCommerz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 gateway for secure online transactions (Sandbox and Production).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 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cloud-based image storage, optimization, and CDN delivery.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Nodemailer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Gmail SMTP for OTP verification and email notifications.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Firebase </a:t>
            </a:r>
            <a:r>
              <a:rPr lang="en-US" dirty="0"/>
              <a:t>for Google OAuth integration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Capabilities: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JWT-based authentication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bcrypt password hashing and HTTP-only cookies.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(RBAC) for Admin, Manager, and User roles.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RESTful API architecture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separation of frontend, backend, and database layers.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Processing for email notifications, PDF generation and Image uploads.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A7DF9-AA7D-543F-F004-59D5D68C0E9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A3AB6-DAE8-BE07-48E4-6C15E17E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2522"/>
            <a:ext cx="7704000" cy="523803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251550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75E6B94A-3F04-B543-3DE9-D014C715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5CF8528E-42B0-8B3D-95D0-F2368D95F9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304" y="403578"/>
            <a:ext cx="8696960" cy="4116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Modules: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-role registration with OTP email verification (User/Manager/Admin).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for food items with multi-image upload (up to 6)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Lifecycle: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browsing → Cart → Order → Payment → Token → Confirmation.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and Wishlist management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&amp; Tracking: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SSLCommerz integration with multiple payment methods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token generation and automated PDF receipts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stock creation with min/max thresholds. Low-stock email alerts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Dashboard &amp; Table Reservations: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trends, revenue patterns, and payment statistics (Recharts). Book with date/time/party size and manual confirmation.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4954D-9AEB-664C-B847-995CF376B04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E4138-2858-6412-4F33-3CD553D7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1677"/>
            <a:ext cx="7704000" cy="523803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4210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82F6A802-EA0F-2AFC-99D0-427439063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873549D3-C260-229B-E489-8A15E12066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815340"/>
            <a:ext cx="7704000" cy="3681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Bcrypt password hashing and HTTPS enforcement.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 for data isolation.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response times &lt; 2 seconds, page loads &lt; 3 seconds.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processing for high-latency tasks (email, PDF, uploads).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&amp; Scalability: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principles for critical transactions (payments, orders).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MERN architecture supporting horizontal scaling.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responsive design (mobile/tablet/desktop).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feedback loops (success/error notifications, loading indicators).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52573-9532-B41F-57A0-859C18DA22C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F89BDF-DEF7-A5D0-F137-B12A5D357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97"/>
            <a:ext cx="7704000" cy="500943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1743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D098E86E-6BB8-6BD0-9F8D-AEF50319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92862"/>
          </a:xfrm>
        </p:spPr>
        <p:txBody>
          <a:bodyPr anchor="ctr"/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96;p34">
            <a:extLst>
              <a:ext uri="{FF2B5EF4-FFF2-40B4-BE49-F238E27FC236}">
                <a16:creationId xmlns:a16="http://schemas.microsoft.com/office/drawing/2014/main" id="{6D0DFEBE-4033-F8F7-2974-D2DFEB960E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00" y="838200"/>
            <a:ext cx="5384800" cy="40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Actors &amp; Key Use Cases: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Login/Registration, Manage Profile, Browse Menu, Search Food Items, Add to Cart/Wishlist, Place Order, Make Payment, Reserve Table, Submit Review &amp; Rating, View Order History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Food Items (CRUD), Upload Food Images, View Payments, Manage Reservations, Update Stock Levels, Manage Suppliers, Create Purchase Orders, View Analytics Dashboard, Generate Reports.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Food Categories, Manage Users (Block/Unblock), Add/Delete Managers, View System Analytics and  Full System Oversight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D8C28-28C6-AAC3-B93B-BE7754069B8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3608198-082F-08CB-47C1-7C4E68085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0149198"/>
                  </p:ext>
                </p:extLst>
              </p:nvPr>
            </p:nvGraphicFramePr>
            <p:xfrm>
              <a:off x="5980670" y="1731104"/>
              <a:ext cx="2286000" cy="1285875"/>
            </p:xfrm>
            <a:graphic>
              <a:graphicData uri="http://schemas.microsoft.com/office/powerpoint/2016/slidezoom">
                <pslz:sldZm>
                  <pslz:sldZmObj sldId="399" cId="535899292">
                    <pslz:zmPr id="{385C74ED-846E-4FAC-A964-8B62017D1000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3608198-082F-08CB-47C1-7C4E68085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670" y="1731104"/>
                <a:ext cx="2286000" cy="12858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4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5195-043B-D7D5-7283-EE1A871E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08490CBC-AF00-B4A3-F9C6-78F72E5A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91720"/>
          </a:xfrm>
        </p:spPr>
        <p:txBody>
          <a:bodyPr anchor="ctr"/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Analysis Pattern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96;p34">
            <a:extLst>
              <a:ext uri="{FF2B5EF4-FFF2-40B4-BE49-F238E27FC236}">
                <a16:creationId xmlns:a16="http://schemas.microsoft.com/office/drawing/2014/main" id="{43335764-3F63-AAA8-03BD-7937A2CDC8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410" y="762000"/>
            <a:ext cx="5015910" cy="40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</a:pPr>
            <a:r>
              <a:rPr lang="en-GB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r>
              <a:rPr lang="en-GB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MERN Stack Architecture.</a:t>
            </a:r>
            <a:endParaRPr lang="en-GB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50000"/>
              </a:lnSpc>
            </a:pPr>
            <a:r>
              <a:rPr lang="en-GB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Structure:</a:t>
            </a:r>
          </a:p>
          <a:p>
            <a:pPr marL="139700" indent="0" algn="just">
              <a:lnSpc>
                <a:spcPct val="15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Layer: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React.js with Redux state management and React Router.</a:t>
            </a:r>
          </a:p>
          <a:p>
            <a:pPr marL="139700" indent="0" algn="just">
              <a:lnSpc>
                <a:spcPct val="15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Layer: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+ Express.js with RESTful APIs, JWT auth, and business logic.</a:t>
            </a:r>
          </a:p>
          <a:p>
            <a:pPr marL="139700" indent="0" algn="just">
              <a:lnSpc>
                <a:spcPct val="15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Layer: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 + Mongoose with schema validation and indexing.</a:t>
            </a:r>
          </a:p>
          <a:p>
            <a:pPr marL="139700" indent="0" algn="just">
              <a:lnSpc>
                <a:spcPct val="15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Services: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SSLCommerz (payments), Cloudinary (images), Nodemailer (email), Firebase (OAuth)</a:t>
            </a:r>
            <a:endParaRPr lang="en-GB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5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Benefit: </a:t>
            </a:r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Separation of concerns, scalability, and maintainability.</a:t>
            </a:r>
            <a:endParaRPr lang="en-GB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42F653-5A29-0632-1DED-5852EA59F3D9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DBA735D-47B5-45B2-864D-6328135F2A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5949287"/>
                  </p:ext>
                </p:extLst>
              </p:nvPr>
            </p:nvGraphicFramePr>
            <p:xfrm>
              <a:off x="6138000" y="1928812"/>
              <a:ext cx="2286000" cy="1285875"/>
            </p:xfrm>
            <a:graphic>
              <a:graphicData uri="http://schemas.microsoft.com/office/powerpoint/2016/slidezoom">
                <pslz:sldZm>
                  <pslz:sldZmObj sldId="400" cId="1221419295">
                    <pslz:zmPr id="{C5EC4710-D161-4CB1-B6A2-38BE2BA806B7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DBA735D-47B5-45B2-864D-6328135F2A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8000" y="1928812"/>
                <a:ext cx="2286000" cy="12858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10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3F92-57DA-5540-6FEA-017BC1F6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9F7F7E07-1A35-D057-D4F0-D6E1BA3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F21DDC-AD5C-DFE2-0282-070F238D9F08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ABB8F-C5DC-FC2D-2751-6BEC7AF91FFE}"/>
              </a:ext>
            </a:extLst>
          </p:cNvPr>
          <p:cNvSpPr txBox="1"/>
          <p:nvPr/>
        </p:nvSpPr>
        <p:spPr>
          <a:xfrm>
            <a:off x="1306944" y="3793226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User Registration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B3746-CFEF-7BC2-62CE-370FAB767433}"/>
              </a:ext>
            </a:extLst>
          </p:cNvPr>
          <p:cNvSpPr txBox="1"/>
          <p:nvPr/>
        </p:nvSpPr>
        <p:spPr>
          <a:xfrm>
            <a:off x="5624369" y="3793226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User login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55DEBA-8604-9E8E-B05C-BC64E38956B7}"/>
              </a:ext>
            </a:extLst>
          </p:cNvPr>
          <p:cNvCxnSpPr>
            <a:cxnSpLocks/>
          </p:cNvCxnSpPr>
          <p:nvPr/>
        </p:nvCxnSpPr>
        <p:spPr>
          <a:xfrm>
            <a:off x="4572000" y="893520"/>
            <a:ext cx="0" cy="3787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4FB8F2B-0BBD-4740-2465-CFB5148805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8959276"/>
                  </p:ext>
                </p:extLst>
              </p:nvPr>
            </p:nvGraphicFramePr>
            <p:xfrm>
              <a:off x="599313" y="1654225"/>
              <a:ext cx="3686818" cy="2073835"/>
            </p:xfrm>
            <a:graphic>
              <a:graphicData uri="http://schemas.microsoft.com/office/powerpoint/2016/slidezoom">
                <pslz:sldZm>
                  <pslz:sldZmObj sldId="402" cId="26812387">
                    <pslz:zmPr id="{87092700-2AC5-41CB-B6A0-4C88509F32ED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86818" cy="20738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4FB8F2B-0BBD-4740-2465-CFB5148805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313" y="1654225"/>
                <a:ext cx="3686818" cy="207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8E4FCC49-0F1A-0487-9CF2-2648759FF6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7402492"/>
                  </p:ext>
                </p:extLst>
              </p:nvPr>
            </p:nvGraphicFramePr>
            <p:xfrm>
              <a:off x="5163753" y="1654225"/>
              <a:ext cx="3380934" cy="1901775"/>
            </p:xfrm>
            <a:graphic>
              <a:graphicData uri="http://schemas.microsoft.com/office/powerpoint/2016/slidezoom">
                <pslz:sldZm>
                  <pslz:sldZmObj sldId="401" cId="4292269098">
                    <pslz:zmPr id="{4ACD1ED0-6C2F-43CE-B0D6-211CF45C037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80934" cy="19017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E4FCC49-0F1A-0487-9CF2-2648759FF6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3753" y="1654225"/>
                <a:ext cx="3380934" cy="19017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79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FAEB7D0-9B81-9312-D3E7-EFFA6B6B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9934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Diagrams (Cont.)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B97ED-5F84-D5CC-76E5-E35D7E06243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1C440-C9D8-FA97-5AC8-066796C7D863}"/>
              </a:ext>
            </a:extLst>
          </p:cNvPr>
          <p:cNvSpPr txBox="1"/>
          <p:nvPr/>
        </p:nvSpPr>
        <p:spPr>
          <a:xfrm>
            <a:off x="289561" y="3615949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Place Order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5E448-202C-D2C0-27A2-8DFC18762C88}"/>
              </a:ext>
            </a:extLst>
          </p:cNvPr>
          <p:cNvSpPr txBox="1"/>
          <p:nvPr/>
        </p:nvSpPr>
        <p:spPr>
          <a:xfrm>
            <a:off x="3218499" y="3615949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Table Reservation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428-1AE3-4010-23B6-20A9294661E2}"/>
              </a:ext>
            </a:extLst>
          </p:cNvPr>
          <p:cNvSpPr txBox="1"/>
          <p:nvPr/>
        </p:nvSpPr>
        <p:spPr>
          <a:xfrm>
            <a:off x="5992180" y="3616205"/>
            <a:ext cx="2463162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B7C573-76DA-B0FE-AC97-F0ACC82CBFD1}"/>
              </a:ext>
            </a:extLst>
          </p:cNvPr>
          <p:cNvCxnSpPr>
            <a:cxnSpLocks/>
          </p:cNvCxnSpPr>
          <p:nvPr/>
        </p:nvCxnSpPr>
        <p:spPr>
          <a:xfrm>
            <a:off x="3063240" y="874143"/>
            <a:ext cx="0" cy="3787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F742F7-4DA9-8DA5-E04C-4F6547CF72C8}"/>
              </a:ext>
            </a:extLst>
          </p:cNvPr>
          <p:cNvCxnSpPr>
            <a:cxnSpLocks/>
          </p:cNvCxnSpPr>
          <p:nvPr/>
        </p:nvCxnSpPr>
        <p:spPr>
          <a:xfrm>
            <a:off x="5836920" y="874143"/>
            <a:ext cx="0" cy="3787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89FBECE-4C82-6473-7E28-E6B45CDDC9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2062040"/>
                  </p:ext>
                </p:extLst>
              </p:nvPr>
            </p:nvGraphicFramePr>
            <p:xfrm>
              <a:off x="345507" y="1991679"/>
              <a:ext cx="2546206" cy="1432241"/>
            </p:xfrm>
            <a:graphic>
              <a:graphicData uri="http://schemas.microsoft.com/office/powerpoint/2016/slidezoom">
                <pslz:sldZm>
                  <pslz:sldZmObj sldId="403" cId="3554041057">
                    <pslz:zmPr id="{F56FAFE8-1D93-4461-875C-D5B670C82814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6206" cy="14322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9FBECE-4C82-6473-7E28-E6B45CDDC9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507" y="1991679"/>
                <a:ext cx="2546206" cy="143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BB9ACE97-9589-DB79-203A-4609E8966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782736"/>
                  </p:ext>
                </p:extLst>
              </p:nvPr>
            </p:nvGraphicFramePr>
            <p:xfrm>
              <a:off x="3213085" y="1991679"/>
              <a:ext cx="2546206" cy="1432241"/>
            </p:xfrm>
            <a:graphic>
              <a:graphicData uri="http://schemas.microsoft.com/office/powerpoint/2016/slidezoom">
                <pslz:sldZm>
                  <pslz:sldZmObj sldId="404" cId="3907531533">
                    <pslz:zmPr id="{D8666B4A-69A2-4519-BFDB-43ED1E891A75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6206" cy="14322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B9ACE97-9589-DB79-203A-4609E8966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3085" y="1991679"/>
                <a:ext cx="2546206" cy="143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C99F07A8-CB34-DD39-65CF-DF3BF61D9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696167"/>
                  </p:ext>
                </p:extLst>
              </p:nvPr>
            </p:nvGraphicFramePr>
            <p:xfrm>
              <a:off x="6125998" y="1991679"/>
              <a:ext cx="2546206" cy="1432241"/>
            </p:xfrm>
            <a:graphic>
              <a:graphicData uri="http://schemas.microsoft.com/office/powerpoint/2016/slidezoom">
                <pslz:sldZm>
                  <pslz:sldZmObj sldId="405" cId="2190730793">
                    <pslz:zmPr id="{B7FF09DF-0422-449A-A908-9292660AD676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6206" cy="14322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99F07A8-CB34-DD39-65CF-DF3BF61D9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5998" y="1991679"/>
                <a:ext cx="2546206" cy="1432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97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4"/>
            <a:ext cx="7704000" cy="563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5F069-8162-A6B0-8DB8-63D24A27791C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9" name="Google Shape;296;p34">
            <a:extLst>
              <a:ext uri="{FF2B5EF4-FFF2-40B4-BE49-F238E27FC236}">
                <a16:creationId xmlns:a16="http://schemas.microsoft.com/office/drawing/2014/main" id="{6855851F-407B-8CA5-9140-9FE99577D989}"/>
              </a:ext>
            </a:extLst>
          </p:cNvPr>
          <p:cNvSpPr txBox="1">
            <a:spLocks/>
          </p:cNvSpPr>
          <p:nvPr/>
        </p:nvSpPr>
        <p:spPr>
          <a:xfrm>
            <a:off x="719999" y="1036799"/>
            <a:ext cx="7704000" cy="352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Overview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Introduction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this Project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Engineering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Analysis Pattern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Swim-lane Diagrams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898D-B4A5-A1A6-5871-C20B3A6C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A3E565FE-CB6B-C245-9FF6-733CF6BF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Diagrams (Cont.)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799FE-CF03-EABC-0560-499E289A7A24}"/>
              </a:ext>
            </a:extLst>
          </p:cNvPr>
          <p:cNvSpPr txBox="1"/>
          <p:nvPr/>
        </p:nvSpPr>
        <p:spPr>
          <a:xfrm>
            <a:off x="1302484" y="3919806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Add Food Items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2A56D-F940-990C-8A3C-F3CC86CB4373}"/>
              </a:ext>
            </a:extLst>
          </p:cNvPr>
          <p:cNvSpPr txBox="1"/>
          <p:nvPr/>
        </p:nvSpPr>
        <p:spPr>
          <a:xfrm>
            <a:off x="5378354" y="3919806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Update Stock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0AFD1-95D5-9E62-4F0C-6AFC6BDABCDF}"/>
              </a:ext>
            </a:extLst>
          </p:cNvPr>
          <p:cNvCxnSpPr>
            <a:cxnSpLocks/>
          </p:cNvCxnSpPr>
          <p:nvPr/>
        </p:nvCxnSpPr>
        <p:spPr>
          <a:xfrm>
            <a:off x="4572000" y="874143"/>
            <a:ext cx="0" cy="3787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B376A41-6C36-5251-1405-EB6F5917882B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FDEF0592-AA53-BC32-4821-6690CE0C5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5276202"/>
                  </p:ext>
                </p:extLst>
              </p:nvPr>
            </p:nvGraphicFramePr>
            <p:xfrm>
              <a:off x="560766" y="1574897"/>
              <a:ext cx="3802426" cy="2138864"/>
            </p:xfrm>
            <a:graphic>
              <a:graphicData uri="http://schemas.microsoft.com/office/powerpoint/2016/slidezoom">
                <pslz:sldZm>
                  <pslz:sldZmObj sldId="406" cId="2116535016">
                    <pslz:zmPr id="{C46BE9F8-9D0A-4FB0-82F7-10D599FC5AD0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2426" cy="21388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DEF0592-AA53-BC32-4821-6690CE0C5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766" y="1574897"/>
                <a:ext cx="3802426" cy="213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6D2A870-850D-5731-36CE-456210AC7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5853478"/>
                  </p:ext>
                </p:extLst>
              </p:nvPr>
            </p:nvGraphicFramePr>
            <p:xfrm>
              <a:off x="4780809" y="1574897"/>
              <a:ext cx="3854354" cy="2168074"/>
            </p:xfrm>
            <a:graphic>
              <a:graphicData uri="http://schemas.microsoft.com/office/powerpoint/2016/slidezoom">
                <pslz:sldZm>
                  <pslz:sldZmObj sldId="407" cId="3818945735">
                    <pslz:zmPr id="{C4EFADAD-276C-4A6A-A5B1-DC40A1DA9647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54354" cy="21680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6D2A870-850D-5731-36CE-456210AC7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0809" y="1574897"/>
                <a:ext cx="3854354" cy="21680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94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5A8E9-C8AE-1FEE-A661-7C2C8742D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07654B47-4AD8-4E55-EDD2-26C33E7B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Swim-lane Diagrams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07079-C721-6E3B-FE0B-C013980E2834}"/>
              </a:ext>
            </a:extLst>
          </p:cNvPr>
          <p:cNvSpPr txBox="1"/>
          <p:nvPr/>
        </p:nvSpPr>
        <p:spPr>
          <a:xfrm>
            <a:off x="1258893" y="3629668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User Registration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47175-6298-3C9F-DBB6-EC3C863E4B21}"/>
              </a:ext>
            </a:extLst>
          </p:cNvPr>
          <p:cNvSpPr txBox="1"/>
          <p:nvPr/>
        </p:nvSpPr>
        <p:spPr>
          <a:xfrm>
            <a:off x="5280950" y="3629668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Place Order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C1E61D-901B-DDA7-A0F8-DED843BCE964}"/>
              </a:ext>
            </a:extLst>
          </p:cNvPr>
          <p:cNvCxnSpPr>
            <a:cxnSpLocks/>
          </p:cNvCxnSpPr>
          <p:nvPr/>
        </p:nvCxnSpPr>
        <p:spPr>
          <a:xfrm>
            <a:off x="4572000" y="770683"/>
            <a:ext cx="0" cy="3787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FE80E-3344-B1DE-0F20-7F9AAAC9DDC9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CC950F4-3635-39CF-DFBD-71682F8491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6219127"/>
                  </p:ext>
                </p:extLst>
              </p:nvPr>
            </p:nvGraphicFramePr>
            <p:xfrm>
              <a:off x="742812" y="1380172"/>
              <a:ext cx="3478670" cy="1956752"/>
            </p:xfrm>
            <a:graphic>
              <a:graphicData uri="http://schemas.microsoft.com/office/powerpoint/2016/slidezoom">
                <pslz:sldZm>
                  <pslz:sldZmObj sldId="408" cId="3361171387">
                    <pslz:zmPr id="{93109D2B-8F79-45FB-A90A-53A42EE8207A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8670" cy="19567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CC950F4-3635-39CF-DFBD-71682F8491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812" y="1380172"/>
                <a:ext cx="3478670" cy="1956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6862A54-3035-A60A-8272-7C545BEE1E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7162371"/>
                  </p:ext>
                </p:extLst>
              </p:nvPr>
            </p:nvGraphicFramePr>
            <p:xfrm>
              <a:off x="4922519" y="1380172"/>
              <a:ext cx="3615267" cy="2033588"/>
            </p:xfrm>
            <a:graphic>
              <a:graphicData uri="http://schemas.microsoft.com/office/powerpoint/2016/slidezoom">
                <pslz:sldZm>
                  <pslz:sldZmObj sldId="409" cId="83406240">
                    <pslz:zmPr id="{F7CC2F25-7259-4281-9B6C-CC4C0FE240F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5267" cy="203358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6862A54-3035-A60A-8272-7C545BEE1E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2519" y="1380172"/>
                <a:ext cx="3615267" cy="20335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75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D2D53-8C10-33E1-5B34-4671EC70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D513D359-EA8E-1EFC-A5DA-AED15481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Swim-lane Diagrams (Cont.)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E2CDA-FA91-92EC-ED21-30A4C4E02AC8}"/>
              </a:ext>
            </a:extLst>
          </p:cNvPr>
          <p:cNvSpPr txBox="1"/>
          <p:nvPr/>
        </p:nvSpPr>
        <p:spPr>
          <a:xfrm>
            <a:off x="1345568" y="3780126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Table Reservation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3D1C7-D478-C537-5283-F9E440CA9E6D}"/>
              </a:ext>
            </a:extLst>
          </p:cNvPr>
          <p:cNvSpPr txBox="1"/>
          <p:nvPr/>
        </p:nvSpPr>
        <p:spPr>
          <a:xfrm>
            <a:off x="5335271" y="3780126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Add Manager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67B71-6F4C-5298-A020-EFA5D32F0802}"/>
              </a:ext>
            </a:extLst>
          </p:cNvPr>
          <p:cNvCxnSpPr>
            <a:cxnSpLocks/>
          </p:cNvCxnSpPr>
          <p:nvPr/>
        </p:nvCxnSpPr>
        <p:spPr>
          <a:xfrm>
            <a:off x="4572000" y="866523"/>
            <a:ext cx="0" cy="3787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66C08B4-FBA4-738B-E54B-20CD3CC0739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C08128E-BC36-ADEB-29FD-E7E1D8F3D6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825570"/>
                  </p:ext>
                </p:extLst>
              </p:nvPr>
            </p:nvGraphicFramePr>
            <p:xfrm>
              <a:off x="518748" y="1456373"/>
              <a:ext cx="3861674" cy="2172191"/>
            </p:xfrm>
            <a:graphic>
              <a:graphicData uri="http://schemas.microsoft.com/office/powerpoint/2016/slidezoom">
                <pslz:sldZm>
                  <pslz:sldZmObj sldId="410" cId="1335442532">
                    <pslz:zmPr id="{82A30F6C-7343-4759-8994-285A72ECA6BD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61674" cy="217219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C08128E-BC36-ADEB-29FD-E7E1D8F3D6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748" y="1456373"/>
                <a:ext cx="3861674" cy="2172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A9E9103-8920-580B-EB19-FFE693BD0C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5987277"/>
                  </p:ext>
                </p:extLst>
              </p:nvPr>
            </p:nvGraphicFramePr>
            <p:xfrm>
              <a:off x="4763579" y="1456373"/>
              <a:ext cx="3861673" cy="2172191"/>
            </p:xfrm>
            <a:graphic>
              <a:graphicData uri="http://schemas.microsoft.com/office/powerpoint/2016/slidezoom">
                <pslz:sldZm>
                  <pslz:sldZmObj sldId="411" cId="1889892092">
                    <pslz:zmPr id="{F759EAE1-9DFD-478A-BD80-115EB5E1274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61673" cy="217219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A9E9103-8920-580B-EB19-FFE693BD0C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3579" y="1456373"/>
                <a:ext cx="3861673" cy="2172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62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2814-3C82-3038-B278-19279EED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22694B39-D8A4-F88F-8A3D-AF00353B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Swim-lane Diagrams (Cont.)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6AC1E-4926-60A4-BFB4-751411C183DD}"/>
              </a:ext>
            </a:extLst>
          </p:cNvPr>
          <p:cNvSpPr txBox="1"/>
          <p:nvPr/>
        </p:nvSpPr>
        <p:spPr>
          <a:xfrm>
            <a:off x="1197003" y="3306692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Add Food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49E3D-3052-D84D-440F-E59EA1C62C34}"/>
              </a:ext>
            </a:extLst>
          </p:cNvPr>
          <p:cNvSpPr txBox="1"/>
          <p:nvPr/>
        </p:nvSpPr>
        <p:spPr>
          <a:xfrm>
            <a:off x="5363890" y="3306692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Forgot Password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FCA5E6-23C0-8325-EB65-E5FB25E658AF}"/>
              </a:ext>
            </a:extLst>
          </p:cNvPr>
          <p:cNvCxnSpPr>
            <a:cxnSpLocks/>
          </p:cNvCxnSpPr>
          <p:nvPr/>
        </p:nvCxnSpPr>
        <p:spPr>
          <a:xfrm>
            <a:off x="4572000" y="816403"/>
            <a:ext cx="0" cy="36260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84F22D-E879-EE13-F869-BA5A6D638332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EA1DD39-3F70-6B38-EB4D-83E306022F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8278989"/>
                  </p:ext>
                </p:extLst>
              </p:nvPr>
            </p:nvGraphicFramePr>
            <p:xfrm>
              <a:off x="825727" y="1303005"/>
              <a:ext cx="3270250" cy="1839516"/>
            </p:xfrm>
            <a:graphic>
              <a:graphicData uri="http://schemas.microsoft.com/office/powerpoint/2016/slidezoom">
                <pslz:sldZm>
                  <pslz:sldZmObj sldId="412" cId="3996402846">
                    <pslz:zmPr id="{287D6D38-A21C-4388-99CD-48EF561B1233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0250" cy="183951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A1DD39-3F70-6B38-EB4D-83E306022F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727" y="1303005"/>
                <a:ext cx="3270250" cy="1839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87F9918D-2669-C4FF-D78D-02CE6A474F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3898463"/>
                  </p:ext>
                </p:extLst>
              </p:nvPr>
            </p:nvGraphicFramePr>
            <p:xfrm>
              <a:off x="5014913" y="1303005"/>
              <a:ext cx="3303357" cy="1858138"/>
            </p:xfrm>
            <a:graphic>
              <a:graphicData uri="http://schemas.microsoft.com/office/powerpoint/2016/slidezoom">
                <pslz:sldZm>
                  <pslz:sldZmObj sldId="413" cId="812727054">
                    <pslz:zmPr id="{1F5D7FE3-04BB-4C0F-B09B-A8297FEAA78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3357" cy="185813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7F9918D-2669-C4FF-D78D-02CE6A474F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4913" y="1303005"/>
                <a:ext cx="3303357" cy="1858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61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9BD80-2407-5C7B-FE7B-39743183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511A01F-2F3A-6422-B00F-2FDE8FD5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2E8E1-A6FE-39C0-6FB2-3A8C9879D7BC}"/>
              </a:ext>
            </a:extLst>
          </p:cNvPr>
          <p:cNvSpPr txBox="1"/>
          <p:nvPr/>
        </p:nvSpPr>
        <p:spPr>
          <a:xfrm>
            <a:off x="1258893" y="3417428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User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registration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B649C-1EB4-D4AC-18DE-E789822D45E6}"/>
              </a:ext>
            </a:extLst>
          </p:cNvPr>
          <p:cNvSpPr txBox="1"/>
          <p:nvPr/>
        </p:nvSpPr>
        <p:spPr>
          <a:xfrm>
            <a:off x="5490839" y="3421770"/>
            <a:ext cx="2463162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Place Order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1DD8CE-C5B0-EAD7-5C7A-0EC4DB14C16A}"/>
              </a:ext>
            </a:extLst>
          </p:cNvPr>
          <p:cNvCxnSpPr>
            <a:cxnSpLocks/>
          </p:cNvCxnSpPr>
          <p:nvPr/>
        </p:nvCxnSpPr>
        <p:spPr>
          <a:xfrm>
            <a:off x="4572000" y="892618"/>
            <a:ext cx="0" cy="37240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5D5467-92B9-BBF8-EF1A-989838F4D21F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C33FF16-4CC9-D3F9-04FA-DE03502F14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2883360"/>
                  </p:ext>
                </p:extLst>
              </p:nvPr>
            </p:nvGraphicFramePr>
            <p:xfrm>
              <a:off x="522613" y="1250560"/>
              <a:ext cx="3800409" cy="2137730"/>
            </p:xfrm>
            <a:graphic>
              <a:graphicData uri="http://schemas.microsoft.com/office/powerpoint/2016/slidezoom">
                <pslz:sldZm>
                  <pslz:sldZmObj sldId="414" cId="977681194">
                    <pslz:zmPr id="{A9F38444-04BB-48EB-A5FE-77C74BB404AF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0409" cy="21377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33FF16-4CC9-D3F9-04FA-DE03502F14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613" y="1250560"/>
                <a:ext cx="3800409" cy="2137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9F02551-D87B-F9CE-17E2-488BD0BA3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7402908"/>
                  </p:ext>
                </p:extLst>
              </p:nvPr>
            </p:nvGraphicFramePr>
            <p:xfrm>
              <a:off x="5079707" y="1250560"/>
              <a:ext cx="3555456" cy="1999944"/>
            </p:xfrm>
            <a:graphic>
              <a:graphicData uri="http://schemas.microsoft.com/office/powerpoint/2016/slidezoom">
                <pslz:sldZm>
                  <pslz:sldZmObj sldId="415" cId="2058180643">
                    <pslz:zmPr id="{3EEF1A30-B59C-4285-8C28-BBEE6B2AFB26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55456" cy="199994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9F02551-D87B-F9CE-17E2-488BD0BA3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9707" y="1250560"/>
                <a:ext cx="3555456" cy="1999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01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85D6-1E03-CE7E-736F-939C2753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417F331E-06C7-64FC-F6FE-CACE8C74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 (Cont.)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7A61-E70E-8974-536D-E955095B07DD}"/>
              </a:ext>
            </a:extLst>
          </p:cNvPr>
          <p:cNvSpPr txBox="1"/>
          <p:nvPr/>
        </p:nvSpPr>
        <p:spPr>
          <a:xfrm>
            <a:off x="1202105" y="3761637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Table Reservation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B5CF2-D580-2226-6A1F-4A3DD161D76E}"/>
              </a:ext>
            </a:extLst>
          </p:cNvPr>
          <p:cNvSpPr txBox="1"/>
          <p:nvPr/>
        </p:nvSpPr>
        <p:spPr>
          <a:xfrm>
            <a:off x="5397901" y="3761893"/>
            <a:ext cx="2463162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Add Manager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9F287C-DC19-6898-E2F2-BE458FFAC37C}"/>
              </a:ext>
            </a:extLst>
          </p:cNvPr>
          <p:cNvCxnSpPr>
            <a:cxnSpLocks/>
          </p:cNvCxnSpPr>
          <p:nvPr/>
        </p:nvCxnSpPr>
        <p:spPr>
          <a:xfrm>
            <a:off x="4572000" y="967740"/>
            <a:ext cx="0" cy="37240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AD373A-0EFD-3E02-1DBF-02B31D5E7F22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2BDE766-240D-EBD9-F290-ED92345F2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4681245"/>
                  </p:ext>
                </p:extLst>
              </p:nvPr>
            </p:nvGraphicFramePr>
            <p:xfrm>
              <a:off x="550898" y="1506634"/>
              <a:ext cx="3765577" cy="2118137"/>
            </p:xfrm>
            <a:graphic>
              <a:graphicData uri="http://schemas.microsoft.com/office/powerpoint/2016/slidezoom">
                <pslz:sldZm>
                  <pslz:sldZmObj sldId="416" cId="1431112181">
                    <pslz:zmPr id="{E5910EB9-349C-4DB1-9D1B-6579B94F2FA5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5577" cy="21181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BDE766-240D-EBD9-F290-ED92345F2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98" y="1506634"/>
                <a:ext cx="3765577" cy="211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E7913AD-07EF-BFAB-F0CB-D5C314C55A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6742905"/>
                  </p:ext>
                </p:extLst>
              </p:nvPr>
            </p:nvGraphicFramePr>
            <p:xfrm>
              <a:off x="4869586" y="1506634"/>
              <a:ext cx="3765577" cy="2118137"/>
            </p:xfrm>
            <a:graphic>
              <a:graphicData uri="http://schemas.microsoft.com/office/powerpoint/2016/slidezoom">
                <pslz:sldZm>
                  <pslz:sldZmObj sldId="417" cId="2193116598">
                    <pslz:zmPr id="{D36B61CD-AE0A-4E9B-923B-197F4A3298B1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5577" cy="21181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E7913AD-07EF-BFAB-F0CB-D5C314C55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9586" y="1506634"/>
                <a:ext cx="3765577" cy="21181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64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A121-B74B-51DD-6076-C3556A54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F270054B-5116-53FF-0212-B54FF664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900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 (Cont.)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52DEE-63B6-544B-20E3-0713078AF884}"/>
              </a:ext>
            </a:extLst>
          </p:cNvPr>
          <p:cNvSpPr txBox="1"/>
          <p:nvPr/>
        </p:nvSpPr>
        <p:spPr>
          <a:xfrm>
            <a:off x="1187925" y="3694792"/>
            <a:ext cx="246316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buNone/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Add Food Item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FC448-F906-45B7-7462-E144C5A9A7DF}"/>
              </a:ext>
            </a:extLst>
          </p:cNvPr>
          <p:cNvSpPr txBox="1"/>
          <p:nvPr/>
        </p:nvSpPr>
        <p:spPr>
          <a:xfrm>
            <a:off x="5448005" y="3695048"/>
            <a:ext cx="2463162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tabLst>
                <a:tab pos="628650" algn="l"/>
                <a:tab pos="5486400" algn="r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Update Stock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16D337-6A7F-2BE0-225F-57F81C98447E}"/>
              </a:ext>
            </a:extLst>
          </p:cNvPr>
          <p:cNvCxnSpPr>
            <a:cxnSpLocks/>
          </p:cNvCxnSpPr>
          <p:nvPr/>
        </p:nvCxnSpPr>
        <p:spPr>
          <a:xfrm>
            <a:off x="4572000" y="937260"/>
            <a:ext cx="0" cy="37240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8F97F7-E9C3-27A3-A8E9-71189977644C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9BA0C1ED-0B02-E578-450B-4B60D2144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451016"/>
                  </p:ext>
                </p:extLst>
              </p:nvPr>
            </p:nvGraphicFramePr>
            <p:xfrm>
              <a:off x="401563" y="1365357"/>
              <a:ext cx="3896951" cy="2192035"/>
            </p:xfrm>
            <a:graphic>
              <a:graphicData uri="http://schemas.microsoft.com/office/powerpoint/2016/slidezoom">
                <pslz:sldZm>
                  <pslz:sldZmObj sldId="418" cId="2237546445">
                    <pslz:zmPr id="{8F71E8CA-7FD0-4BB5-BB19-E9B4263FD129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96951" cy="21920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BA0C1ED-0B02-E578-450B-4B60D2144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563" y="1365357"/>
                <a:ext cx="3896951" cy="2192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BE7AB8FC-8E4F-CC0F-4E61-93F42DC4CA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9297445"/>
                  </p:ext>
                </p:extLst>
              </p:nvPr>
            </p:nvGraphicFramePr>
            <p:xfrm>
              <a:off x="4946285" y="1365357"/>
              <a:ext cx="3738510" cy="2102912"/>
            </p:xfrm>
            <a:graphic>
              <a:graphicData uri="http://schemas.microsoft.com/office/powerpoint/2016/slidezoom">
                <pslz:sldZm>
                  <pslz:sldZmObj sldId="419" cId="597015412">
                    <pslz:zmPr id="{8D9E077E-2418-478D-8443-4247FA82EA1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8510" cy="21029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E7AB8FC-8E4F-CC0F-4E61-93F42DC4CA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6285" y="1365357"/>
                <a:ext cx="3738510" cy="2102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4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6CFE-4BBF-B05F-65B9-1C259BA4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86B0E24-E793-E2DF-E911-0340598D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2036"/>
            <a:ext cx="7704000" cy="4841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87712-69B2-90A0-8461-6ED0F1FE5B42}"/>
              </a:ext>
            </a:extLst>
          </p:cNvPr>
          <p:cNvSpPr txBox="1"/>
          <p:nvPr/>
        </p:nvSpPr>
        <p:spPr>
          <a:xfrm>
            <a:off x="164226" y="364086"/>
            <a:ext cx="5509210" cy="45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Orders: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user can place multiple orders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Reviews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user can submit multiple reviews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 → Reviews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food item can receive multiple reviews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 → Stock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food item has one stock record (1:1)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→ Cart Items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order contains multiple cart items (embedded array).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→ Purchase Orders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supplier can receive multiple purchase orders.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Items → Category: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food items belong to one category.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SSLCommerz: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Referenced in Order (payment info).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Referenced in Food Item and User (image URLs).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Nodemailer: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Triggered by system events (not stored).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for Google OAuth (user data in User collection).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18712-2CF6-66C2-0238-C01BA0D417F2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5151384-F5C8-5729-4437-FCA164DA9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2506391"/>
                  </p:ext>
                </p:extLst>
              </p:nvPr>
            </p:nvGraphicFramePr>
            <p:xfrm>
              <a:off x="5507182" y="1049482"/>
              <a:ext cx="3156625" cy="3023753"/>
            </p:xfrm>
            <a:graphic>
              <a:graphicData uri="http://schemas.microsoft.com/office/powerpoint/2016/slidezoom">
                <pslz:sldZm>
                  <pslz:sldZmObj sldId="420" cId="2943011813">
                    <pslz:zmPr id="{29D66AF3-52A9-42F1-A9FD-70D90F4E9AF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6625" cy="30237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5151384-F5C8-5729-4437-FCA164DA9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7182" y="1049482"/>
                <a:ext cx="3156625" cy="30237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78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5630-0BFC-F3F6-2CAD-47722FD7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5485"/>
            <a:ext cx="7704000" cy="5303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Management: Technical Risk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64F2C2-59EC-C1C3-3C9D-900B5461F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129141"/>
              </p:ext>
            </p:extLst>
          </p:nvPr>
        </p:nvGraphicFramePr>
        <p:xfrm>
          <a:off x="645448" y="815988"/>
          <a:ext cx="7853103" cy="4012027"/>
        </p:xfrm>
        <a:graphic>
          <a:graphicData uri="http://schemas.openxmlformats.org/drawingml/2006/table">
            <a:tbl>
              <a:tblPr>
                <a:tableStyleId>{E8D2490D-5C05-42BE-8C55-A3A80E69C988}</a:tableStyleId>
              </a:tblPr>
              <a:tblGrid>
                <a:gridCol w="2271992">
                  <a:extLst>
                    <a:ext uri="{9D8B030D-6E8A-4147-A177-3AD203B41FA5}">
                      <a16:colId xmlns:a16="http://schemas.microsoft.com/office/drawing/2014/main" val="3824395708"/>
                    </a:ext>
                  </a:extLst>
                </a:gridCol>
                <a:gridCol w="5581111">
                  <a:extLst>
                    <a:ext uri="{9D8B030D-6E8A-4147-A177-3AD203B41FA5}">
                      <a16:colId xmlns:a16="http://schemas.microsoft.com/office/drawing/2014/main" val="668679347"/>
                    </a:ext>
                  </a:extLst>
                </a:gridCol>
              </a:tblGrid>
              <a:tr h="492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Risk (R1)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Date: 12-01-2026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643389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Delivery Failures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647827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(OTP verification and order confirmations fail)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615537"/>
                  </a:ext>
                </a:extLst>
              </a:tr>
              <a:tr h="5875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Nodemailer with Gmail SMTP dependency: emails marked as spam, account suspension, OTP delivery delays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253173"/>
                  </a:ext>
                </a:extLst>
              </a:tr>
              <a:tr h="8294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&amp; Monitoring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App-specific passwords. Retry queue for failed emails. OTP expiry (5 minutes). HTML templates. Rate limiting. Track delivery rates and monitor Gmail account.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61737"/>
                  </a:ext>
                </a:extLst>
              </a:tr>
              <a:tr h="5875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Backup email service (SendGrid) ready. Monitor delivery logs and OTP generation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95887"/>
                  </a:ext>
                </a:extLst>
              </a:tr>
              <a:tr h="3456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 (Active with fallback prepared)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5613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87564D-AD66-A10A-988A-AA30BF588479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57896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67CD-7CB3-3881-BE1A-121B5627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219A-43F9-F64B-123D-487EE251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5485"/>
            <a:ext cx="7704000" cy="5303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Management: Operational Risk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423A09-7137-2836-C159-F8303C47D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81448"/>
              </p:ext>
            </p:extLst>
          </p:nvPr>
        </p:nvGraphicFramePr>
        <p:xfrm>
          <a:off x="720000" y="1001395"/>
          <a:ext cx="7699692" cy="3610740"/>
        </p:xfrm>
        <a:graphic>
          <a:graphicData uri="http://schemas.openxmlformats.org/drawingml/2006/table">
            <a:tbl>
              <a:tblPr>
                <a:tableStyleId>{E8D2490D-5C05-42BE-8C55-A3A80E69C988}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4013664771"/>
                    </a:ext>
                  </a:extLst>
                </a:gridCol>
                <a:gridCol w="5398452">
                  <a:extLst>
                    <a:ext uri="{9D8B030D-6E8A-4147-A177-3AD203B41FA5}">
                      <a16:colId xmlns:a16="http://schemas.microsoft.com/office/drawing/2014/main" val="11748489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Risk (R2)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Date: 12-01-2026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0118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Loss or Corruption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712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(Critical data loss: orders, payments, reservations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54694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 failures without proper backup mechanisms could result in permanent data loss.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48413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&amp; Monitoring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 Atlas automated backups. Point-in-time recovery enabled. Mongoose schema validation. Track backup status and storage health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4923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Verify backup integrity regularly. Monitor storage capacity. Implement transaction rollback procedures.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0231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Mitigated (Automated backups configured)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7245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2988BA-2929-429C-B4B9-4A9D479BB8C8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98642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32DC9162-7885-B714-D2A7-8E3E3A1D0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2A32FD80-B994-D5EB-A063-037DCE41E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3200" y="445024"/>
            <a:ext cx="7704000" cy="563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 (Cont.)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21C7B-C149-A141-92A1-FC948B75B386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9" name="Google Shape;296;p34">
            <a:extLst>
              <a:ext uri="{FF2B5EF4-FFF2-40B4-BE49-F238E27FC236}">
                <a16:creationId xmlns:a16="http://schemas.microsoft.com/office/drawing/2014/main" id="{A01A0CA3-7DDA-1E8C-78A5-966D53603C01}"/>
              </a:ext>
            </a:extLst>
          </p:cNvPr>
          <p:cNvSpPr txBox="1">
            <a:spLocks/>
          </p:cNvSpPr>
          <p:nvPr/>
        </p:nvSpPr>
        <p:spPr>
          <a:xfrm>
            <a:off x="719999" y="1036799"/>
            <a:ext cx="7704000" cy="35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Analysis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Scheduling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Quality Assurance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The Project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</p:txBody>
      </p:sp>
    </p:spTree>
    <p:extLst>
      <p:ext uri="{BB962C8B-B14F-4D97-AF65-F5344CB8AC3E}">
        <p14:creationId xmlns:p14="http://schemas.microsoft.com/office/powerpoint/2010/main" val="156022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2983-FC4A-3DCA-D8C6-95650F28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6E5C-7C8C-EA65-E53F-DE4AA0A4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5485"/>
            <a:ext cx="7704000" cy="5303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Management: Business Risk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9CE2B8-9D67-4A04-B2C4-EE7EC5CE8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54182"/>
              </p:ext>
            </p:extLst>
          </p:nvPr>
        </p:nvGraphicFramePr>
        <p:xfrm>
          <a:off x="705576" y="978535"/>
          <a:ext cx="7718424" cy="3572450"/>
        </p:xfrm>
        <a:graphic>
          <a:graphicData uri="http://schemas.openxmlformats.org/drawingml/2006/table">
            <a:tbl>
              <a:tblPr>
                <a:tableStyleId>{E8D2490D-5C05-42BE-8C55-A3A80E69C988}</a:tableStyleId>
              </a:tblPr>
              <a:tblGrid>
                <a:gridCol w="2190432">
                  <a:extLst>
                    <a:ext uri="{9D8B030D-6E8A-4147-A177-3AD203B41FA5}">
                      <a16:colId xmlns:a16="http://schemas.microsoft.com/office/drawing/2014/main" val="578084209"/>
                    </a:ext>
                  </a:extLst>
                </a:gridCol>
                <a:gridCol w="5527992">
                  <a:extLst>
                    <a:ext uri="{9D8B030D-6E8A-4147-A177-3AD203B41FA5}">
                      <a16:colId xmlns:a16="http://schemas.microsoft.com/office/drawing/2014/main" val="151878467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Risk (R4)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Date: 12-01-2026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1532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 Gateway Failure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1864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(Financial Loss &amp; Trust)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72613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SSLCommerz integration errors in production leading to failed transactions and order processing disruption.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67873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&amp; Monitoring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Extensive testing in Sandbox environment. Real-time alerts for failed transactions. Webhook validation and error handling.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83362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dispute resolution protocol. Transaction reconciliation. Fallback mechanisms for payment verification.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8479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Mitigated (Sandbox validated, production monitoring active)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7492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8F09A5C-0E0F-8376-FF5C-C887A8F4766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23647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2B9C-D1CE-45F4-C14F-F78B2047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9194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6DC14-659A-6689-311A-FBC94CDF67F1}"/>
              </a:ext>
            </a:extLst>
          </p:cNvPr>
          <p:cNvSpPr txBox="1"/>
          <p:nvPr/>
        </p:nvSpPr>
        <p:spPr>
          <a:xfrm>
            <a:off x="326737" y="610781"/>
            <a:ext cx="8490528" cy="42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Measures software size based on functionality provided to the user.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Internal Logical Files (ILF):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Users, Food Items, Orders, Reservations, Reviews, Stock, Suppliers, Purchase Orders (High Complexity)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Interface Files (EIF):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SSLCommerz, Cloudinary, Nodemailer, Firebase APIs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 Functions: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(OTP), Place Order (Payment), Menu Browsing, Stock Updates (EI/EO/EQ).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Calculation: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Unadjusted Function Points (UFP) = 197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Degree of Influence (TDI) = 55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 Adjustment Factor (VAF) = 0.65 + (0.01 × 55) = 1.10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Adjusted Function Points (AFP) = 197 × 1.10 ≈ 217 FP.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Estimation: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= 217 ÷ 18 FP/month ≈ 12 person-months.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1B189-99AA-5797-10FF-61B2E5DBCDE6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3843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CCCA7-04A5-A86A-4BD8-91D98FAD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F3CD-4594-22DF-9428-1662E5CF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596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Calculation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B9A446-4C92-BF41-C6C8-AA64350F8A6F}"/>
                  </a:ext>
                </a:extLst>
              </p:cNvPr>
              <p:cNvSpPr txBox="1"/>
              <p:nvPr/>
            </p:nvSpPr>
            <p:spPr>
              <a:xfrm>
                <a:off x="493740" y="942056"/>
                <a:ext cx="7689157" cy="32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Degree of Influence (TDI):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(sum of 14 General System Characteristics factors)</a:t>
                </a:r>
                <a:endParaRPr lang="en-US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Adjustment Factor (VAF):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a-DK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VAF</m:t>
                      </m:r>
                      <m:r>
                        <m:rPr>
                          <m:nor/>
                        </m:rPr>
                        <a:rPr lang="da-DK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0.65 + (0.01 × 55) = 1.10</m:t>
                      </m:r>
                    </m:oMath>
                  </m:oMathPara>
                </a14:m>
                <a:endParaRPr lang="en-US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Adjusted Function Points (AFP):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AFP</m:t>
                      </m:r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UFP</m:t>
                      </m:r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× </m:t>
                      </m:r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VAF</m:t>
                      </m:r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197 × 1.10 = 216.7 ≈ 217 </m:t>
                      </m:r>
                      <m:r>
                        <m:rPr>
                          <m:nor/>
                        </m:rPr>
                        <a:rPr lang="en-GB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FP</m:t>
                      </m:r>
                    </m:oMath>
                  </m:oMathPara>
                </a14:m>
                <a:endParaRPr lang="en-US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Effort Estimation: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Productivity ≈ 18 FP / Person-Month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Effort</m:t>
                    </m:r>
                    <m:r>
                      <m:rPr>
                        <m:nor/>
                      </m:rPr>
                      <a: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217 ÷ 18 ≈ 12 </m:t>
                    </m:r>
                    <m:r>
                      <m:rPr>
                        <m:nor/>
                      </m:rPr>
                      <a: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Person</m:t>
                    </m:r>
                    <m:r>
                      <m:rPr>
                        <m:nor/>
                      </m:rPr>
                      <a: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Months</m:t>
                    </m:r>
                  </m:oMath>
                </a14:m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Schedule Calculation: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Team Size = 4 Developers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Duration</m:t>
                      </m:r>
                      <m:r>
                        <m:rPr>
                          <m:nor/>
                        </m:rP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12 ÷ 4 ≈ 3 </m:t>
                      </m:r>
                      <m:r>
                        <m:rPr>
                          <m:nor/>
                        </m:rP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Month</m:t>
                      </m:r>
                      <m:r>
                        <m:rPr>
                          <m:nor/>
                        </m:rPr>
                        <a:rPr lang="en-US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Result: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m:rPr>
                        <m:nor/>
                      </m:rPr>
                      <a:rPr lang="en-GB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Weeks</m:t>
                    </m:r>
                    <m:r>
                      <m:rPr>
                        <m:nor/>
                      </m:rPr>
                      <a:rPr lang="en-GB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GB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3 </m:t>
                    </m:r>
                    <m:r>
                      <m:rPr>
                        <m:nor/>
                      </m:rPr>
                      <a:rPr lang="en-GB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Months</m:t>
                    </m:r>
                  </m:oMath>
                </a14:m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(approximate)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B9A446-4C92-BF41-C6C8-AA64350F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0" y="942056"/>
                <a:ext cx="7689157" cy="3285323"/>
              </a:xfrm>
              <a:prstGeom prst="rect">
                <a:avLst/>
              </a:prstGeom>
              <a:blipFill>
                <a:blip r:embed="rId2"/>
                <a:stretch>
                  <a:fillRect l="-1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F02FEA1-FA6C-11DC-8300-21CE55F848B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2837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00D61-C6A1-1D5C-44ED-82F3A945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5994-BE62-8EE2-7459-13C4A59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75828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Scheduling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1AF36-1A3B-85A0-3E84-92BE4342F934}"/>
              </a:ext>
            </a:extLst>
          </p:cNvPr>
          <p:cNvSpPr txBox="1"/>
          <p:nvPr/>
        </p:nvSpPr>
        <p:spPr>
          <a:xfrm>
            <a:off x="326736" y="629963"/>
            <a:ext cx="528435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Project Timeline (12 Weeks: Oct 2025 – Jan 2026)</a:t>
            </a:r>
          </a:p>
          <a:p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Planning &amp; Design (4 weeks):</a:t>
            </a:r>
            <a:r>
              <a:rPr lang="en-US" sz="1200" dirty="0"/>
              <a:t> Requirements gathering, feasibility study, tech stack selection, database schema, ERD, and UI/UX design.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Increment 1 (2 weeks):</a:t>
            </a:r>
            <a:r>
              <a:rPr lang="en-US" sz="1200" dirty="0"/>
              <a:t> Authentication &amp; User Profiles (OTP verification, JWT, role-based access).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Increment 2 (2 weeks):</a:t>
            </a:r>
            <a:r>
              <a:rPr lang="en-US" sz="1200" dirty="0"/>
              <a:t> Menu Management (CRUD operations, Cloudinary image upload, categories).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Increment 3 (2 weeks):</a:t>
            </a:r>
            <a:r>
              <a:rPr lang="en-US" sz="1200" dirty="0"/>
              <a:t> Shopping Cart &amp; Ordering (cart management, order placement, payment integration with SSLCommerz).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Increment 4 (2 weeks):</a:t>
            </a:r>
            <a:r>
              <a:rPr lang="en-US" sz="1200" dirty="0"/>
              <a:t> Reservations &amp; Reviews (table booking, email confirmations, rating system).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Increment 5 (2 weeks):</a:t>
            </a:r>
            <a:r>
              <a:rPr lang="en-US" sz="1200" dirty="0"/>
              <a:t> Inventory &amp; Analytics (stock tracking, low-stock alerts, supplier management, dashboard with Recharts).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▪ </a:t>
            </a:r>
            <a:r>
              <a:rPr lang="en-US" sz="1200" b="1" dirty="0"/>
              <a:t>Testing &amp; Deployment (2 weeks):</a:t>
            </a:r>
            <a:r>
              <a:rPr lang="en-US" sz="1200" dirty="0"/>
              <a:t> Unit testing, integration testing, payment flow testing, UAT, bug fixing, production deployment, and documentation.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B5E5A-EC81-5220-784A-4EF9CA5A1295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A1F67EF-530A-D6BA-264E-5CF3FB452A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386882"/>
                  </p:ext>
                </p:extLst>
              </p:nvPr>
            </p:nvGraphicFramePr>
            <p:xfrm>
              <a:off x="5694218" y="1295799"/>
              <a:ext cx="2989949" cy="2142053"/>
            </p:xfrm>
            <a:graphic>
              <a:graphicData uri="http://schemas.microsoft.com/office/powerpoint/2016/slidezoom">
                <pslz:sldZm>
                  <pslz:sldZmObj sldId="421" cId="2762496987">
                    <pslz:zmPr id="{A5261D67-440C-49EE-9B3C-8C3B956931A5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9949" cy="21420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1F67EF-530A-D6BA-264E-5CF3FB452A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94218" y="1295799"/>
                <a:ext cx="2989949" cy="21420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3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3669CF6-0F4C-982A-21FB-F966FCBA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FA1455-4B83-15AA-C561-D036521D3A99}"/>
              </a:ext>
            </a:extLst>
          </p:cNvPr>
          <p:cNvSpPr txBox="1"/>
          <p:nvPr/>
        </p:nvSpPr>
        <p:spPr>
          <a:xfrm>
            <a:off x="540930" y="821366"/>
            <a:ext cx="3932010" cy="38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0 (Context Level DFD):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System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Banglar Heshel Restaurant Management System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Register, browse menu, order, pay, reserve tables, submit reviews.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 food/stock, track payments/reservations, view analytics.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 users, assign roles, monitor system.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Services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SSLCommerz (payments), Cloudinary (images), Nodemailer (emails/OTP), Firebase (OAuth)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94C1C-4209-DA8C-C5B4-0467107F784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2389C7D-A41B-A5DC-EF41-E7AACB6F0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1509603"/>
                  </p:ext>
                </p:extLst>
              </p:nvPr>
            </p:nvGraphicFramePr>
            <p:xfrm>
              <a:off x="4746335" y="1294966"/>
              <a:ext cx="4070929" cy="2289897"/>
            </p:xfrm>
            <a:graphic>
              <a:graphicData uri="http://schemas.microsoft.com/office/powerpoint/2016/slidezoom">
                <pslz:sldZm>
                  <pslz:sldZmObj sldId="422" cId="3257871454">
                    <pslz:zmPr id="{8893CF95-AC4B-4FE2-9436-F58180BB19FD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70929" cy="2289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389C7D-A41B-A5DC-EF41-E7AACB6F0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46335" y="1294966"/>
                <a:ext cx="4070929" cy="22898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23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8B0C-B4D7-3AF4-F6E9-B4F3AF2C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F41E5BE-1C13-4320-1500-12234F89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(Cont.)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A350EE-CC2F-6C63-46D9-18381EAA5A27}"/>
              </a:ext>
            </a:extLst>
          </p:cNvPr>
          <p:cNvSpPr txBox="1"/>
          <p:nvPr/>
        </p:nvSpPr>
        <p:spPr>
          <a:xfrm>
            <a:off x="815250" y="1252254"/>
            <a:ext cx="3756750" cy="26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DFD</a:t>
            </a: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user registration and login.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service listings and search.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booking requests and status.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Executes payment transactions.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Collects reviews and ratings.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notifications and emails.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controls and monitors system.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0F36F-0C3A-B1C2-A222-36DFDDDBD2D7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4FD293C-6BE2-B7F0-60DF-CC2664DEB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0400521"/>
                  </p:ext>
                </p:extLst>
              </p:nvPr>
            </p:nvGraphicFramePr>
            <p:xfrm>
              <a:off x="4144427" y="1376208"/>
              <a:ext cx="4672837" cy="2628471"/>
            </p:xfrm>
            <a:graphic>
              <a:graphicData uri="http://schemas.microsoft.com/office/powerpoint/2016/slidezoom">
                <pslz:sldZm>
                  <pslz:sldZmObj sldId="423" cId="1232570131">
                    <pslz:zmPr id="{BD16CF23-64FC-424D-914C-6BEF35FA2481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72837" cy="262847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4FD293C-6BE2-B7F0-60DF-CC2664DEB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44427" y="1376208"/>
                <a:ext cx="4672837" cy="26284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9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A680-1B25-2216-3C46-20497EC5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776064F-C674-343A-62E2-7DBDB962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(Cont.)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7FED2-8DBD-9EA4-B006-1B9CEF46455A}"/>
              </a:ext>
            </a:extLst>
          </p:cNvPr>
          <p:cNvSpPr txBox="1"/>
          <p:nvPr/>
        </p:nvSpPr>
        <p:spPr>
          <a:xfrm>
            <a:off x="549413" y="953164"/>
            <a:ext cx="3222487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DFD (process 1 &amp; Process 2):</a:t>
            </a:r>
            <a:endParaRPr lang="en-GB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51253-DEA9-3C54-2FCF-D3F426E1EDF5}"/>
              </a:ext>
            </a:extLst>
          </p:cNvPr>
          <p:cNvSpPr txBox="1"/>
          <p:nvPr/>
        </p:nvSpPr>
        <p:spPr>
          <a:xfrm>
            <a:off x="1091519" y="3689409"/>
            <a:ext cx="292608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1 – User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AE24F-08D6-1802-E386-D22711E6D8FE}"/>
              </a:ext>
            </a:extLst>
          </p:cNvPr>
          <p:cNvSpPr txBox="1"/>
          <p:nvPr/>
        </p:nvSpPr>
        <p:spPr>
          <a:xfrm>
            <a:off x="4957511" y="3689409"/>
            <a:ext cx="315125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2 – Menu Management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2BF74-152A-FB5F-44B8-7BCF72B03400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FE1F17E-2669-349C-E2DD-E0E8507CE4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535309"/>
                  </p:ext>
                </p:extLst>
              </p:nvPr>
            </p:nvGraphicFramePr>
            <p:xfrm>
              <a:off x="879275" y="1544023"/>
              <a:ext cx="3479783" cy="1957378"/>
            </p:xfrm>
            <a:graphic>
              <a:graphicData uri="http://schemas.microsoft.com/office/powerpoint/2016/slidezoom">
                <pslz:sldZm>
                  <pslz:sldZmObj sldId="424" cId="1445498472">
                    <pslz:zmPr id="{BE4954CA-C51A-4935-973E-5035322535A2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9783" cy="195737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FE1F17E-2669-349C-E2DD-E0E8507CE4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9275" y="1544023"/>
                <a:ext cx="3479783" cy="1957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8D9B712-BC82-E772-5968-ABE7A0EFF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2891930"/>
                  </p:ext>
                </p:extLst>
              </p:nvPr>
            </p:nvGraphicFramePr>
            <p:xfrm>
              <a:off x="4697511" y="1505066"/>
              <a:ext cx="3549041" cy="1996335"/>
            </p:xfrm>
            <a:graphic>
              <a:graphicData uri="http://schemas.microsoft.com/office/powerpoint/2016/slidezoom">
                <pslz:sldZm>
                  <pslz:sldZmObj sldId="425" cId="1043630016">
                    <pslz:zmPr id="{4627A8BA-04D9-4A49-9668-97034318041F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9041" cy="19963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8D9B712-BC82-E772-5968-ABE7A0EFF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7511" y="1505066"/>
                <a:ext cx="3549041" cy="19963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57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F830-08CE-474B-64CF-6BF626BE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08232FDB-41EB-BF1C-8351-0CC26CC5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(Cont.)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C0388-76D3-123B-495B-58A001FF64DC}"/>
              </a:ext>
            </a:extLst>
          </p:cNvPr>
          <p:cNvSpPr txBox="1"/>
          <p:nvPr/>
        </p:nvSpPr>
        <p:spPr>
          <a:xfrm>
            <a:off x="557033" y="975627"/>
            <a:ext cx="3237727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DFD (Process 3 &amp; Process 4)</a:t>
            </a: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9AF8F-5BBA-F18D-27FF-190B85120950}"/>
              </a:ext>
            </a:extLst>
          </p:cNvPr>
          <p:cNvSpPr txBox="1"/>
          <p:nvPr/>
        </p:nvSpPr>
        <p:spPr>
          <a:xfrm>
            <a:off x="860039" y="3679707"/>
            <a:ext cx="3226073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3 –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Management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48CB2-726C-9DA5-9869-A5DB193836AF}"/>
              </a:ext>
            </a:extLst>
          </p:cNvPr>
          <p:cNvSpPr txBox="1"/>
          <p:nvPr/>
        </p:nvSpPr>
        <p:spPr>
          <a:xfrm>
            <a:off x="5057890" y="3679707"/>
            <a:ext cx="315125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4 – Payment Processing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F956E-0933-3023-C7ED-9013D6F17A7A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4BF3171-0F8C-E0F4-C032-2497F77E7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2383196"/>
                  </p:ext>
                </p:extLst>
              </p:nvPr>
            </p:nvGraphicFramePr>
            <p:xfrm>
              <a:off x="720000" y="1512239"/>
              <a:ext cx="3649250" cy="2052703"/>
            </p:xfrm>
            <a:graphic>
              <a:graphicData uri="http://schemas.microsoft.com/office/powerpoint/2016/slidezoom">
                <pslz:sldZm>
                  <pslz:sldZmObj sldId="426" cId="2733692519">
                    <pslz:zmPr id="{1BF4C9EA-1D54-4C50-98B2-C993AA717ABB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49250" cy="20527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4BF3171-0F8C-E0F4-C032-2497F77E7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000" y="1512239"/>
                <a:ext cx="3649250" cy="205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C46F99D3-F124-FB09-4A17-2CC8148418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4791739"/>
                  </p:ext>
                </p:extLst>
              </p:nvPr>
            </p:nvGraphicFramePr>
            <p:xfrm>
              <a:off x="4774751" y="1512239"/>
              <a:ext cx="3649249" cy="2052703"/>
            </p:xfrm>
            <a:graphic>
              <a:graphicData uri="http://schemas.microsoft.com/office/powerpoint/2016/slidezoom">
                <pslz:sldZm>
                  <pslz:sldZmObj sldId="427" cId="472870944">
                    <pslz:zmPr id="{D084C8FE-011D-40E1-A3EA-1422AFFA9B17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49249" cy="20527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46F99D3-F124-FB09-4A17-2CC814841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751" y="1512239"/>
                <a:ext cx="3649249" cy="2052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0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EE1D-F45E-8F81-4852-E113DF0D4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8185782-D3C1-92A2-48E7-8CE5ADBD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(Cont.)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DDB47-4CC5-037C-3FDA-22365FC8E4E3}"/>
              </a:ext>
            </a:extLst>
          </p:cNvPr>
          <p:cNvSpPr txBox="1"/>
          <p:nvPr/>
        </p:nvSpPr>
        <p:spPr>
          <a:xfrm>
            <a:off x="549413" y="953164"/>
            <a:ext cx="3222487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DFD (process 5 &amp; Process 6):</a:t>
            </a:r>
            <a:endParaRPr lang="en-GB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63D36-4FFF-6A8C-6F3C-D40B0290F635}"/>
              </a:ext>
            </a:extLst>
          </p:cNvPr>
          <p:cNvSpPr txBox="1"/>
          <p:nvPr/>
        </p:nvSpPr>
        <p:spPr>
          <a:xfrm>
            <a:off x="5042026" y="3662064"/>
            <a:ext cx="347358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Authentication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68C5C-B034-0658-05E1-30BB70BE9EC6}"/>
              </a:ext>
            </a:extLst>
          </p:cNvPr>
          <p:cNvSpPr txBox="1"/>
          <p:nvPr/>
        </p:nvSpPr>
        <p:spPr>
          <a:xfrm>
            <a:off x="882209" y="3662064"/>
            <a:ext cx="315125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5 –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Management</a:t>
            </a: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89FA9-4CBD-B9CF-FFF9-E57CAB29E300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41E2CAA-6CD0-C4BC-DC24-77CB657FE0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3096863"/>
                  </p:ext>
                </p:extLst>
              </p:nvPr>
            </p:nvGraphicFramePr>
            <p:xfrm>
              <a:off x="549413" y="1400540"/>
              <a:ext cx="3719993" cy="2092496"/>
            </p:xfrm>
            <a:graphic>
              <a:graphicData uri="http://schemas.microsoft.com/office/powerpoint/2016/slidezoom">
                <pslz:sldZm>
                  <pslz:sldZmObj sldId="428" cId="15980227">
                    <pslz:zmPr id="{D31A9A1D-D58C-4D82-ABAC-F93D6F5709E8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9993" cy="20924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41E2CAA-6CD0-C4BC-DC24-77CB657FE0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413" y="1400540"/>
                <a:ext cx="3719993" cy="209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66B32B7-6926-72D0-E3EF-3F3E13340E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9222682"/>
                  </p:ext>
                </p:extLst>
              </p:nvPr>
            </p:nvGraphicFramePr>
            <p:xfrm>
              <a:off x="4965146" y="1452657"/>
              <a:ext cx="3627340" cy="2040379"/>
            </p:xfrm>
            <a:graphic>
              <a:graphicData uri="http://schemas.microsoft.com/office/powerpoint/2016/slidezoom">
                <pslz:sldZm>
                  <pslz:sldZmObj sldId="429" cId="1333378892">
                    <pslz:zmPr id="{6DED8F60-A15E-433A-B38C-68C41872AC79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27340" cy="20403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6B32B7-6926-72D0-E3EF-3F3E13340E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5146" y="1452657"/>
                <a:ext cx="3627340" cy="2040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30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44A7-0F03-ACCF-014E-96FCCBD2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28DD083-2180-B3F1-ABD0-61A931C1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(Cont.)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03DFC-00A2-6CC5-7B23-6DD30B5D6E78}"/>
              </a:ext>
            </a:extLst>
          </p:cNvPr>
          <p:cNvSpPr txBox="1"/>
          <p:nvPr/>
        </p:nvSpPr>
        <p:spPr>
          <a:xfrm>
            <a:off x="549413" y="953164"/>
            <a:ext cx="3222487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DFD (process 7):</a:t>
            </a:r>
            <a:endParaRPr lang="en-GB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F99BD-C8ED-6286-C933-68801A31AF62}"/>
              </a:ext>
            </a:extLst>
          </p:cNvPr>
          <p:cNvSpPr txBox="1"/>
          <p:nvPr/>
        </p:nvSpPr>
        <p:spPr>
          <a:xfrm>
            <a:off x="3134158" y="4180989"/>
            <a:ext cx="315125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Figure: Process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GB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Admin Management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1A39F-4EC7-D9E0-5A1C-8E2302D7F6A0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51EE3DF-D339-B9CF-8235-EDEA8F436E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6479993"/>
                  </p:ext>
                </p:extLst>
              </p:nvPr>
            </p:nvGraphicFramePr>
            <p:xfrm>
              <a:off x="2151907" y="1414769"/>
              <a:ext cx="4840184" cy="2722603"/>
            </p:xfrm>
            <a:graphic>
              <a:graphicData uri="http://schemas.microsoft.com/office/powerpoint/2016/slidezoom">
                <pslz:sldZm>
                  <pslz:sldZmObj sldId="430" cId="2270389400">
                    <pslz:zmPr id="{F99C7F99-4C5B-48DC-A1B0-A17A4002B2E0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40184" cy="27226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1EE3DF-D339-B9CF-8235-EDEA8F436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1907" y="1414769"/>
                <a:ext cx="4840184" cy="2722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93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19999" y="2959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Overview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4294967295"/>
          </p:nvPr>
        </p:nvSpPr>
        <p:spPr>
          <a:xfrm>
            <a:off x="719999" y="868680"/>
            <a:ext cx="7704000" cy="3825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Soft-Tech Solutions (Tech Solutions)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Software development and logistics technology company.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Resource Planning (ERP) Solutions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Software Development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&amp; Mobile App Development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 be a recognized technology provider supporting business growth through reliable software.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delivering tailored software solutions and developing new talent through mentorship.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Role: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Software Developer Intern (Full-stack focused, MERN Stack, Database Design).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2D3B5-568D-CE68-3D91-5BC0A2AAEE4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B6F20-1938-F01C-9F4B-A7E1BE56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4CD1D42-2CF6-5796-5A44-A11C7EA59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221E0-61E5-5F50-C371-9318221F084D}"/>
              </a:ext>
            </a:extLst>
          </p:cNvPr>
          <p:cNvSpPr txBox="1"/>
          <p:nvPr/>
        </p:nvSpPr>
        <p:spPr>
          <a:xfrm>
            <a:off x="326736" y="379755"/>
            <a:ext cx="4816764" cy="45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User Relationships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Order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user can place multiple orders.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Review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user can write multiple reviews.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Reservation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user can make multiple table reservations.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 → Stock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food item has exactly one stock record (1:1 relationship).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 → Review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food item can receive multiple customer reviews.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→ Payment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order has one payment transaction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AE9E1-71C3-B01F-0A60-E4FC0A95513A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0C2790C3-1457-20A1-A54E-B5186D45D6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0273927"/>
                  </p:ext>
                </p:extLst>
              </p:nvPr>
            </p:nvGraphicFramePr>
            <p:xfrm>
              <a:off x="4572000" y="1093205"/>
              <a:ext cx="4245264" cy="2533221"/>
            </p:xfrm>
            <a:graphic>
              <a:graphicData uri="http://schemas.microsoft.com/office/powerpoint/2016/slidezoom">
                <pslz:sldZm>
                  <pslz:sldZmObj sldId="432" cId="709963546">
                    <pslz:zmPr id="{94D0FB62-344B-4AB7-A081-5970F4914A08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45264" cy="253322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C2790C3-1457-20A1-A54E-B5186D45D6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0" y="1093205"/>
                <a:ext cx="4245264" cy="25332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55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D722-5BD3-CCE5-DF0F-D286BDCB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C8D8141-BBAB-421F-3DC3-85282163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005"/>
            <a:ext cx="7704000" cy="454135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(Cont.)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BF33A-74B3-38E4-FACB-0071A82B4231}"/>
              </a:ext>
            </a:extLst>
          </p:cNvPr>
          <p:cNvSpPr txBox="1"/>
          <p:nvPr/>
        </p:nvSpPr>
        <p:spPr>
          <a:xfrm>
            <a:off x="289504" y="610781"/>
            <a:ext cx="4428144" cy="42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Manager Relationships: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→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FoodItem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CartItems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order contains multiple food items through embedded cart items array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Employee/Manager → Order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manager can process/manage multiple orders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Employee/Manager → Stock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manager can update multiple stock records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Employee/Manager →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FoodItem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manager can create/manage multiple food items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→ SSLCommerz (External)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transactions are processed through SSLCommerz gateway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67E61-9F24-CE22-548E-FD21A0456BD9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06D4CC6-BA98-F79A-FF7C-42FF208194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9979068"/>
                  </p:ext>
                </p:extLst>
              </p:nvPr>
            </p:nvGraphicFramePr>
            <p:xfrm>
              <a:off x="4717648" y="805783"/>
              <a:ext cx="4099616" cy="2306034"/>
            </p:xfrm>
            <a:graphic>
              <a:graphicData uri="http://schemas.microsoft.com/office/powerpoint/2016/slidezoom">
                <pslz:sldZm>
                  <pslz:sldZmObj sldId="432" cId="709963546">
                    <pslz:zmPr id="{F173EC06-43CD-4417-82E0-64FF8EA15074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9616" cy="23060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06D4CC6-BA98-F79A-FF7C-42FF20819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7648" y="805783"/>
                <a:ext cx="4099616" cy="23060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1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204A-12C9-B420-4734-732C84B34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499AB8-46F6-D7F1-6F30-941C5EFC260C}"/>
              </a:ext>
            </a:extLst>
          </p:cNvPr>
          <p:cNvSpPr txBox="1"/>
          <p:nvPr/>
        </p:nvSpPr>
        <p:spPr>
          <a:xfrm>
            <a:off x="326736" y="780057"/>
            <a:ext cx="4666823" cy="39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FoodItem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Cloudinary (External)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item images are stored on Cloudinary CDN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Cloudinary (External)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pictures are stored on Cloudinary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Nodemailer (External)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receive OTP verification emails and notifications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→ Nodemailer (External)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confirmations are sent via email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→ Nodemailer (External)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confirmations are sent via email.</a:t>
            </a:r>
          </a:p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→ Firebase (External)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authenticate using Google OAuth via Firebase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D8729B-4D0B-16C9-433B-1152B63C32A4}"/>
              </a:ext>
            </a:extLst>
          </p:cNvPr>
          <p:cNvSpPr txBox="1">
            <a:spLocks/>
          </p:cNvSpPr>
          <p:nvPr/>
        </p:nvSpPr>
        <p:spPr>
          <a:xfrm>
            <a:off x="720000" y="285005"/>
            <a:ext cx="7704000" cy="4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(Cont.)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4BAB2-EFE2-7011-7529-F941454CAB7B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06F671E-5980-5FA3-F4BE-09C3DE0119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1737485"/>
                  </p:ext>
                </p:extLst>
              </p:nvPr>
            </p:nvGraphicFramePr>
            <p:xfrm>
              <a:off x="4572000" y="993299"/>
              <a:ext cx="4245264" cy="2387961"/>
            </p:xfrm>
            <a:graphic>
              <a:graphicData uri="http://schemas.microsoft.com/office/powerpoint/2016/slidezoom">
                <pslz:sldZm>
                  <pslz:sldZmObj sldId="432" cId="709963546">
                    <pslz:zmPr id="{0ECF48C9-F4D2-43A6-BB47-1A8AD3C99DE2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45264" cy="238796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6F671E-5980-5FA3-F4BE-09C3DE0119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0" y="993299"/>
                <a:ext cx="4245264" cy="2387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4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E280ED-78E5-6132-8766-20A4F410C706}"/>
              </a:ext>
            </a:extLst>
          </p:cNvPr>
          <p:cNvSpPr txBox="1"/>
          <p:nvPr/>
        </p:nvSpPr>
        <p:spPr>
          <a:xfrm>
            <a:off x="326735" y="610781"/>
            <a:ext cx="6250709" cy="42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→ User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review is written by one specific user (author tracking)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→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FoodItem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review is associated with one specific food item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→ User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order belongs to one customer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foreign key)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→ Order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payment is linked to one specific order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foreign key)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→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FoodItem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stock record tracks inventory for one specific food item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foreign key)</a:t>
            </a:r>
          </a:p>
          <a:p>
            <a:pPr algn="just"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PurchaseOrder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Supplier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purchase order is placed with one specific supplier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supplierId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foreign key)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F9B435-B2B0-CCF3-5C64-FFA72115848D}"/>
              </a:ext>
            </a:extLst>
          </p:cNvPr>
          <p:cNvSpPr txBox="1">
            <a:spLocks/>
          </p:cNvSpPr>
          <p:nvPr/>
        </p:nvSpPr>
        <p:spPr>
          <a:xfrm>
            <a:off x="720000" y="285005"/>
            <a:ext cx="7704000" cy="45413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(Cont.)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3CD4E-2B71-CE12-B57E-546E8FCAFF85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C940975-936C-40C7-DE69-CF49F79A5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967826"/>
                  </p:ext>
                </p:extLst>
              </p:nvPr>
            </p:nvGraphicFramePr>
            <p:xfrm>
              <a:off x="5455228" y="931286"/>
              <a:ext cx="3362036" cy="2387961"/>
            </p:xfrm>
            <a:graphic>
              <a:graphicData uri="http://schemas.microsoft.com/office/powerpoint/2016/slidezoom">
                <pslz:sldZm>
                  <pslz:sldZmObj sldId="432" cId="709963546">
                    <pslz:zmPr id="{D06427E0-4713-429C-9E8F-CE92AE036757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62036" cy="238796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940975-936C-40C7-DE69-CF49F79A5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55228" y="931286"/>
                <a:ext cx="3362036" cy="2387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4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BCC54-C61F-3225-96E6-F13F38D0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D86CC9-EEF7-6549-9312-E67D358D211F}"/>
              </a:ext>
            </a:extLst>
          </p:cNvPr>
          <p:cNvSpPr txBox="1">
            <a:spLocks/>
          </p:cNvSpPr>
          <p:nvPr/>
        </p:nvSpPr>
        <p:spPr>
          <a:xfrm>
            <a:off x="720000" y="28500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Quality Assurance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F0DE4-F663-FA1F-EF79-FB96E6E02DFB}"/>
              </a:ext>
            </a:extLst>
          </p:cNvPr>
          <p:cNvSpPr txBox="1"/>
          <p:nvPr/>
        </p:nvSpPr>
        <p:spPr>
          <a:xfrm>
            <a:off x="752430" y="845820"/>
            <a:ext cx="7639140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Quality Management Process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Validation: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Ensuring the architectural blueprint (Database/Clean Architecture) was correct 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writing code.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Monitoring: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Actively finding and fixing logic errors (like payment bugs) 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development.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Quality: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Following rules (SOLID, Naming Conventions) to make the code clean and less prone to bugs.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 Reviews: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Having others check your code to catch logical mistakes you might have missed.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Testing the system's speed to ensure it meets user expectations.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FDE61-AA25-3509-A2FB-45AAC9BD02F6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90451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D9B9-F6F4-4519-BCA4-366AB351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F47F52-F7D1-BB21-58E4-85E9D35449AD}"/>
              </a:ext>
            </a:extLst>
          </p:cNvPr>
          <p:cNvSpPr txBox="1">
            <a:spLocks/>
          </p:cNvSpPr>
          <p:nvPr/>
        </p:nvSpPr>
        <p:spPr>
          <a:xfrm>
            <a:off x="720000" y="36882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91569-26CD-AD5E-A8A9-4A64E5606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33917"/>
              </p:ext>
            </p:extLst>
          </p:nvPr>
        </p:nvGraphicFramePr>
        <p:xfrm>
          <a:off x="973410" y="1010811"/>
          <a:ext cx="7197180" cy="2608987"/>
        </p:xfrm>
        <a:graphic>
          <a:graphicData uri="http://schemas.openxmlformats.org/drawingml/2006/table">
            <a:tbl>
              <a:tblPr>
                <a:tableStyleId>{E8D2490D-5C05-42BE-8C55-A3A80E69C988}</a:tableStyleId>
              </a:tblPr>
              <a:tblGrid>
                <a:gridCol w="2155875">
                  <a:extLst>
                    <a:ext uri="{9D8B030D-6E8A-4147-A177-3AD203B41FA5}">
                      <a16:colId xmlns:a16="http://schemas.microsoft.com/office/drawing/2014/main" val="1782230505"/>
                    </a:ext>
                  </a:extLst>
                </a:gridCol>
                <a:gridCol w="5041305">
                  <a:extLst>
                    <a:ext uri="{9D8B030D-6E8A-4147-A177-3AD203B41FA5}">
                      <a16:colId xmlns:a16="http://schemas.microsoft.com/office/drawing/2014/main" val="57693363"/>
                    </a:ext>
                  </a:extLst>
                </a:gridCol>
              </a:tblGrid>
              <a:tr h="3584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b="1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Scenario 1: User Registration</a:t>
                      </a:r>
                    </a:p>
                  </a:txBody>
                  <a:tcPr marL="42882" marR="42882" marT="21441" marB="21441" anchor="ctr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b"/>
                </a:tc>
                <a:extLst>
                  <a:ext uri="{0D108BD9-81ED-4DB2-BD59-A6C34878D82A}">
                    <a16:rowId xmlns:a16="http://schemas.microsoft.com/office/drawing/2014/main" val="2955580890"/>
                  </a:ext>
                </a:extLst>
              </a:tr>
              <a:tr h="358438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Scenario:</a:t>
                      </a:r>
                    </a:p>
                  </a:txBody>
                  <a:tcPr marL="42882" marR="42882" marT="21441" marB="21441"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TC1: User registers with a valid email</a:t>
                      </a:r>
                    </a:p>
                  </a:txBody>
                  <a:tcPr marL="42882" marR="42882" marT="21441" marB="21441" anchor="ctr"/>
                </a:tc>
                <a:extLst>
                  <a:ext uri="{0D108BD9-81ED-4DB2-BD59-A6C34878D82A}">
                    <a16:rowId xmlns:a16="http://schemas.microsoft.com/office/drawing/2014/main" val="1375807354"/>
                  </a:ext>
                </a:extLst>
              </a:tr>
              <a:tr h="383053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Input’s: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 Name, Email, Password 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"User" Role 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Click Submit</a:t>
                      </a:r>
                    </a:p>
                  </a:txBody>
                  <a:tcPr marL="42882" marR="42882" marT="21441" marB="21441" anchor="ctr"/>
                </a:tc>
                <a:extLst>
                  <a:ext uri="{0D108BD9-81ED-4DB2-BD59-A6C34878D82A}">
                    <a16:rowId xmlns:a16="http://schemas.microsoft.com/office/drawing/2014/main" val="3978168462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Desired Output’s: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account created in database, Confirmation Email sent to inbox, User redirected to Login page.</a:t>
                      </a:r>
                    </a:p>
                  </a:txBody>
                  <a:tcPr marL="42882" marR="42882" marT="21441" marB="21441" anchor="ctr"/>
                </a:tc>
                <a:extLst>
                  <a:ext uri="{0D108BD9-81ED-4DB2-BD59-A6C34878D82A}">
                    <a16:rowId xmlns:a16="http://schemas.microsoft.com/office/drawing/2014/main" val="3438535656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Output’s: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 record inserted, Email received with token, Redirect successful.</a:t>
                      </a:r>
                    </a:p>
                  </a:txBody>
                  <a:tcPr marL="42882" marR="42882" marT="21441" marB="21441" anchor="ctr"/>
                </a:tc>
                <a:extLst>
                  <a:ext uri="{0D108BD9-81ED-4DB2-BD59-A6C34878D82A}">
                    <a16:rowId xmlns:a16="http://schemas.microsoft.com/office/drawing/2014/main" val="3711729070"/>
                  </a:ext>
                </a:extLst>
              </a:tr>
              <a:tr h="358438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Verdict: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(Registration flow works as intended).</a:t>
                      </a:r>
                    </a:p>
                  </a:txBody>
                  <a:tcPr marL="42882" marR="42882" marT="21441" marB="21441" anchor="ctr"/>
                </a:tc>
                <a:extLst>
                  <a:ext uri="{0D108BD9-81ED-4DB2-BD59-A6C34878D82A}">
                    <a16:rowId xmlns:a16="http://schemas.microsoft.com/office/drawing/2014/main" val="42430030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5551F2-723B-01C9-A0D6-F1BC6D0186F0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19816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6ACF-4D4D-B249-C339-019CF4476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89909-A635-363E-5E5A-B36AE7A758CD}"/>
              </a:ext>
            </a:extLst>
          </p:cNvPr>
          <p:cNvSpPr txBox="1">
            <a:spLocks/>
          </p:cNvSpPr>
          <p:nvPr/>
        </p:nvSpPr>
        <p:spPr>
          <a:xfrm>
            <a:off x="720000" y="36882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 (Cont.)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F6D0C2-E905-C95F-733B-DA7857AB0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5461"/>
              </p:ext>
            </p:extLst>
          </p:nvPr>
        </p:nvGraphicFramePr>
        <p:xfrm>
          <a:off x="973410" y="1010811"/>
          <a:ext cx="7197180" cy="2852827"/>
        </p:xfrm>
        <a:graphic>
          <a:graphicData uri="http://schemas.openxmlformats.org/drawingml/2006/table">
            <a:tbl>
              <a:tblPr>
                <a:tableStyleId>{E8D2490D-5C05-42BE-8C55-A3A80E69C988}</a:tableStyleId>
              </a:tblPr>
              <a:tblGrid>
                <a:gridCol w="2155875">
                  <a:extLst>
                    <a:ext uri="{9D8B030D-6E8A-4147-A177-3AD203B41FA5}">
                      <a16:colId xmlns:a16="http://schemas.microsoft.com/office/drawing/2014/main" val="1782230505"/>
                    </a:ext>
                  </a:extLst>
                </a:gridCol>
                <a:gridCol w="5041305">
                  <a:extLst>
                    <a:ext uri="{9D8B030D-6E8A-4147-A177-3AD203B41FA5}">
                      <a16:colId xmlns:a16="http://schemas.microsoft.com/office/drawing/2014/main" val="57693363"/>
                    </a:ext>
                  </a:extLst>
                </a:gridCol>
              </a:tblGrid>
              <a:tr h="35843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Testing Scenario 2: Service Booking</a:t>
                      </a:r>
                    </a:p>
                  </a:txBody>
                  <a:tcPr marL="42882" marR="42882" marT="21441" marB="21441" anchor="ctr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b"/>
                </a:tc>
                <a:extLst>
                  <a:ext uri="{0D108BD9-81ED-4DB2-BD59-A6C34878D82A}">
                    <a16:rowId xmlns:a16="http://schemas.microsoft.com/office/drawing/2014/main" val="2955580890"/>
                  </a:ext>
                </a:extLst>
              </a:tr>
              <a:tr h="358438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TC4: User books a service (Cleaning)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807354"/>
                  </a:ext>
                </a:extLst>
              </a:tr>
              <a:tr h="543073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Input’s: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"Cleaner" Category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Choose Provider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 Date (12-01-2026)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16846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Desired Output’s: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Booking Request created with status "</a:t>
                      </a:r>
                      <a:r>
                        <a:rPr lang="en-GB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PendingProviderReview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", Push Notification sent to Provider.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5356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Output’s: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Booking created in DB, Status updated to "Pending", Provider received in-app alert.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729070"/>
                  </a:ext>
                </a:extLst>
              </a:tr>
              <a:tr h="358438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Verdict: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(Booking lifecycle initiated correctly).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030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B0038DC-76F3-7326-7D1A-2DDBD91D0DF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61195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F28D-4427-C8AF-AE66-D10376903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E2AC1E-F52C-B840-9F5F-E1834DD81DEB}"/>
              </a:ext>
            </a:extLst>
          </p:cNvPr>
          <p:cNvSpPr txBox="1">
            <a:spLocks/>
          </p:cNvSpPr>
          <p:nvPr/>
        </p:nvSpPr>
        <p:spPr>
          <a:xfrm>
            <a:off x="720000" y="36882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 (Cont.)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17615A-8FA9-7953-0491-0A17A2DCB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34552"/>
              </p:ext>
            </p:extLst>
          </p:nvPr>
        </p:nvGraphicFramePr>
        <p:xfrm>
          <a:off x="973410" y="1010811"/>
          <a:ext cx="7197180" cy="2989987"/>
        </p:xfrm>
        <a:graphic>
          <a:graphicData uri="http://schemas.openxmlformats.org/drawingml/2006/table">
            <a:tbl>
              <a:tblPr>
                <a:tableStyleId>{E8D2490D-5C05-42BE-8C55-A3A80E69C988}</a:tableStyleId>
              </a:tblPr>
              <a:tblGrid>
                <a:gridCol w="2155875">
                  <a:extLst>
                    <a:ext uri="{9D8B030D-6E8A-4147-A177-3AD203B41FA5}">
                      <a16:colId xmlns:a16="http://schemas.microsoft.com/office/drawing/2014/main" val="1782230505"/>
                    </a:ext>
                  </a:extLst>
                </a:gridCol>
                <a:gridCol w="5041305">
                  <a:extLst>
                    <a:ext uri="{9D8B030D-6E8A-4147-A177-3AD203B41FA5}">
                      <a16:colId xmlns:a16="http://schemas.microsoft.com/office/drawing/2014/main" val="57693363"/>
                    </a:ext>
                  </a:extLst>
                </a:gridCol>
              </a:tblGrid>
              <a:tr h="35843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Testing Scenario 3: Payment Processing</a:t>
                      </a:r>
                    </a:p>
                  </a:txBody>
                  <a:tcPr marL="42882" marR="42882" marT="21441" marB="21441" anchor="ctr"/>
                </a:tc>
                <a:tc hMerge="1">
                  <a:txBody>
                    <a:bodyPr/>
                    <a:lstStyle/>
                    <a:p>
                      <a:pPr algn="just" fontAlgn="b">
                        <a:buNone/>
                      </a:pP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882" marR="42882" marT="21441" marB="21441" anchor="b"/>
                </a:tc>
                <a:extLst>
                  <a:ext uri="{0D108BD9-81ED-4DB2-BD59-A6C34878D82A}">
                    <a16:rowId xmlns:a16="http://schemas.microsoft.com/office/drawing/2014/main" val="2955580890"/>
                  </a:ext>
                </a:extLst>
              </a:tr>
              <a:tr h="358438"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Scenario: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just" fontAlgn="b">
                        <a:buNone/>
                      </a:pPr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TC5: Processing payment for confirmed booking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75807354"/>
                  </a:ext>
                </a:extLst>
              </a:tr>
              <a:tr h="626893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Input’s: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Click "Pay Now" on Booking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 Sandbox Card Details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16846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Desired Output’s: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SSLCommerz returns success, Validation ID stored, Booking status updates to "</a:t>
                      </a:r>
                      <a:r>
                        <a:rPr lang="en-GB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PaymentReceived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5356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Output’s: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 successful, VAL_ID stored in Payment table, Booking Status marked "Paid".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729070"/>
                  </a:ext>
                </a:extLst>
              </a:tr>
              <a:tr h="358438"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Verdict: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>
                        <a:buNone/>
                      </a:pPr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r>
                        <a:rPr lang="en-GB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(Payment integration validates transactions correctly).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030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3D27B8-3601-7F7A-C033-DE6FA5A3F54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44687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27986-1466-EAE4-46A0-2BA91AB2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2A8B60-09C2-0BF8-A7C2-EE923FB654AD}"/>
              </a:ext>
            </a:extLst>
          </p:cNvPr>
          <p:cNvSpPr txBox="1">
            <a:spLocks/>
          </p:cNvSpPr>
          <p:nvPr/>
        </p:nvSpPr>
        <p:spPr>
          <a:xfrm>
            <a:off x="720000" y="36882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B082A-D9BC-F270-075A-B82A327E1EE1}"/>
              </a:ext>
            </a:extLst>
          </p:cNvPr>
          <p:cNvSpPr txBox="1"/>
          <p:nvPr/>
        </p:nvSpPr>
        <p:spPr>
          <a:xfrm>
            <a:off x="946785" y="822960"/>
            <a:ext cx="7250430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Privacy: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Minimization of location data collection (only when searching).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Strict encryption of PII and passwords.</a:t>
            </a:r>
          </a:p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Fairness: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 neutrality: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ranks by </a:t>
            </a: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Proximity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not ad spend.</a:t>
            </a:r>
          </a:p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Inclusivity: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Platform open to all skilled workers regardless of demographic.</a:t>
            </a:r>
          </a:p>
          <a:p>
            <a:pPr algn="just">
              <a:lnSpc>
                <a:spcPct val="150000"/>
              </a:lnSpc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Ethics: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Hugging Face prompts designed to generate neutral, professional content.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FBDBB-E8E0-B42F-024B-722C79305B3C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92600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6AC81-7524-D994-0DC5-3316E24B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CD3FC8-4873-396A-82C6-D0962E93E7D9}"/>
              </a:ext>
            </a:extLst>
          </p:cNvPr>
          <p:cNvSpPr txBox="1">
            <a:spLocks/>
          </p:cNvSpPr>
          <p:nvPr/>
        </p:nvSpPr>
        <p:spPr>
          <a:xfrm>
            <a:off x="2131207" y="1569435"/>
            <a:ext cx="4881585" cy="200463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Answer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FC1B9-F038-7011-CDC7-B5C1E3A36A9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29142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C5931BDF-AF14-14B8-16A2-3390955EF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C4B038F7-9EF0-B021-2CE2-2E904809A9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360" y="760569"/>
            <a:ext cx="8696960" cy="3378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Fragmentation in restaurant operations (manual order taking, paper-based reservations)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integrated digital platform for menu management and online ordering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Inefficiency in inventory tracking leading to stock-outs and wastage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- "Banglar Heshel – A Comprehensive Restaurant Management System":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full-stack web-based platform streamlining restaurant operations from menu to payment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online ordering, table reservations, inventory management, and customer reviews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Prioritizes efficiency (real-time stock alerts) and transparency (token-based order tracking, email confirmations).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 (MongoDB, Express.js, React.js, Node.js), SSLCommerz Payment Gateway, Cloudinary Image Storage, Nodemailer Email Service, Firebase Authentication.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247CD-C2AE-21F4-E282-660635A34367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69DD90-7AC4-E791-F261-4FE88A2B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9789"/>
            <a:ext cx="7704000" cy="5727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054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ED01-63D7-7A6F-560C-C96EFD62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A2DFE2-EA7F-4B6B-56E9-B46C99266E7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49606-3265-0046-FC7B-07F727C6E3DA}"/>
              </a:ext>
            </a:extLst>
          </p:cNvPr>
          <p:cNvSpPr txBox="1"/>
          <p:nvPr/>
        </p:nvSpPr>
        <p:spPr>
          <a:xfrm>
            <a:off x="363683" y="1090671"/>
            <a:ext cx="8453581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Dependency: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stable internet connection for all operations (no offline mode)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Environment: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operates in SSLCommerz Sandbox mode; requires production setup for live deployment.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Features: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native mobile app; no push notifications (Responsive Web App limitations).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WebSocket implementation; requires page refresh for order status and notifications.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Payment Gateway: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supports SSLCommerz; lacks bKash, Nagad, Rocket, or Stripe integration.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 Limits: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Free-tier dependencies (MongoDB Atlas 512MB, Cloudinary 25GB) may face quota limitations.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Analytics: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Lacks advanced features like predictive analytics and customer segmentation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7A8A6-C565-2845-D70E-5E07AD4F158C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5719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0A8C-CD08-661A-56B2-C7D9B9E2F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C64DE1-1627-B5FC-1EB8-5D872EE4578C}"/>
              </a:ext>
            </a:extLst>
          </p:cNvPr>
          <p:cNvSpPr txBox="1">
            <a:spLocks/>
          </p:cNvSpPr>
          <p:nvPr/>
        </p:nvSpPr>
        <p:spPr>
          <a:xfrm>
            <a:off x="720000" y="422165"/>
            <a:ext cx="7704000" cy="4541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E3455-1A86-05B9-0A3E-B2066CC8BAF9}"/>
              </a:ext>
            </a:extLst>
          </p:cNvPr>
          <p:cNvSpPr txBox="1"/>
          <p:nvPr/>
        </p:nvSpPr>
        <p:spPr>
          <a:xfrm>
            <a:off x="493215" y="1090671"/>
            <a:ext cx="8324049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"Banglar Heshel,"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functional, secure, and modern restaurant management system.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 Architecture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secure authentication with OTP, and robust order/payment workflows.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SSLCommerz payment gateway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storage, and role-based access control.</a:t>
            </a:r>
          </a:p>
          <a:p>
            <a:pPr lvl="1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Native Mobile App: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development for push notifications and offline capabilities.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Features: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WebSocket (Socket.io) integration for live order tracking and notifications.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Analytics: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forecasting, customer segmentation, and AI-powered recommendations..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9C6BB-1ADA-48C5-074A-0EEEE44E04D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17599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D95ACB-4327-3D68-B303-DD5DE18A55AD}"/>
              </a:ext>
            </a:extLst>
          </p:cNvPr>
          <p:cNvSpPr txBox="1"/>
          <p:nvPr/>
        </p:nvSpPr>
        <p:spPr>
          <a:xfrm>
            <a:off x="2708329" y="1417588"/>
            <a:ext cx="3727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108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2119-BD50-03D8-7167-C34A4C7F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C1EBDBD-1CD3-7071-DB92-FD9A82F1476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151A6-066F-3255-167C-A4435D18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03" b="3013"/>
          <a:stretch>
            <a:fillRect/>
          </a:stretch>
        </p:blipFill>
        <p:spPr>
          <a:xfrm>
            <a:off x="1412240" y="216420"/>
            <a:ext cx="6024880" cy="47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9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0C1F-17A9-7168-8CF2-6E17088E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0293C5-A8FE-32ED-7EF0-3D18C4476CCB}"/>
              </a:ext>
            </a:extLst>
          </p:cNvPr>
          <p:cNvSpPr txBox="1"/>
          <p:nvPr/>
        </p:nvSpPr>
        <p:spPr>
          <a:xfrm>
            <a:off x="8453062" y="45140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A4D4C-BC39-54D3-0DEB-8E60B2F8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02" y="237765"/>
            <a:ext cx="8453062" cy="46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060B-0EB1-A750-A93F-E8D8DAD8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F2074E-0CA7-96CB-317B-22B4066EDF98}"/>
              </a:ext>
            </a:extLst>
          </p:cNvPr>
          <p:cNvSpPr txBox="1"/>
          <p:nvPr/>
        </p:nvSpPr>
        <p:spPr>
          <a:xfrm>
            <a:off x="846322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57C0D-5D74-5EF4-F3C7-12B4C6F6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8" y="277900"/>
            <a:ext cx="8220075" cy="443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C4F1B-1833-E828-8346-2BD09F4F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18" y="352425"/>
            <a:ext cx="8220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4DB28-BDA5-18BA-A74F-E03D10B0F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0668380-2880-5ACB-8040-C8C1556219F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78B8D-D4B4-2080-C5CA-1ED5B68C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0"/>
            <a:ext cx="35052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ED81F-8067-58FC-D618-75456CD3E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84C7D04-2232-A8A9-381C-E27ACD2F3FA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4ACA5-8DA1-8A43-58D7-6C7695E6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75" y="0"/>
            <a:ext cx="3844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EB294-C2A6-FCEB-F48B-7449FDA5B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4A07424-50D1-5F44-F5A2-86E8F0F4A535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7383C-71FF-7459-28CC-BE502E403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221605"/>
            <a:ext cx="7680960" cy="47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3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A5F7-1ADE-79B5-8C34-D4D0EAEBA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A52C06-AC03-D548-AC42-D366F44E586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6D4EE-0773-F454-1700-43D774DB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85" y="0"/>
            <a:ext cx="25488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F8CB372E-3B70-A718-3FE8-24A885FF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9FCDDF4B-78BF-AC94-CEA2-5A9F5F5C27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864502"/>
            <a:ext cx="7704000" cy="400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 Objective: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 a scalable, secure, full-stack platform to streamline restaurant operations and enhance customer experience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modular MERN Stack Architecture using MongoDB, Express.js, React.js, and Node.js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SSLCommerz Payment Gateway for secure online transactions with multiple payment methods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Cloudinary APIs for efficient multi-image upload, storage, and CDN delivery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comprehensive dashboards with Recharts for sales trends, revenue patterns, and business insights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F34B-7A5E-6F79-B113-5242744CB85B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B5B934-63F4-63D0-032B-3CA2B9C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0025"/>
            <a:ext cx="7704000" cy="56244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this Project</a:t>
            </a:r>
          </a:p>
        </p:txBody>
      </p:sp>
    </p:spTree>
    <p:extLst>
      <p:ext uri="{BB962C8B-B14F-4D97-AF65-F5344CB8AC3E}">
        <p14:creationId xmlns:p14="http://schemas.microsoft.com/office/powerpoint/2010/main" val="31479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19D8-4EA4-A96C-380C-9D96E2CB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C76327-7514-AE2C-6986-1F285418E71F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9F48B-8592-CE95-501C-50FB5741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12" y="152400"/>
            <a:ext cx="3654874" cy="48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C65DB-E3FA-4AB7-97FA-7DFCB021B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FF664AF-5FD3-7D5A-EF3A-9F7475E04AC8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F97DE-B6BF-DFAC-68B5-54EBC634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59" y="135890"/>
            <a:ext cx="4006089" cy="5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DC0F-FFE8-D7EB-6B9A-86CF86D7B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DBDAEA3-33A8-2D18-5F0A-FDDF1FDB04D5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D40E7-1EFA-70E3-797F-24C03F7E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30" y="0"/>
            <a:ext cx="3814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7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3C00-4E54-3E88-9E77-94C84913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7B7C4DE-9D0F-2BD8-8FE7-D9C2D8472F9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14562-6E8E-5D2E-F33C-831AE30B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64" y="0"/>
            <a:ext cx="53942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8A286-E070-5D0A-365B-FA6820D8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BE941C5-0886-04DB-A3D3-BBAC494232B0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92617-E109-12E1-DCBC-A65AA94F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21" y="0"/>
            <a:ext cx="5524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4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C867-C575-5328-4D4F-63F7A148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A18C597-2DFF-768B-BA16-D95C0513442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007AD-9BD7-2D38-DD3D-B8E50018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23" y="0"/>
            <a:ext cx="4517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9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EA80A-6909-22E1-9800-F30CDFD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19F0CC0-3A26-3D17-4797-C61B9FE989D8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7D7C-F969-8394-4D9C-99D01AC6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32" y="0"/>
            <a:ext cx="3306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02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87A0B-C779-F300-0AF3-F78CBD32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4E556FA-3728-3345-95A6-FD941AB4C5C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51B6F-E82D-C38E-9B46-7BC76AF7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69" y="0"/>
            <a:ext cx="3788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620A-0ECA-AEC2-F2C4-E863F4A9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08A804F-5500-1159-2F39-B4F93B336D3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3278A-31F7-033C-B956-317630BD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82" y="0"/>
            <a:ext cx="4406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558CB-4D31-7CF4-00FF-BDF54C57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4A876F2-7CAF-A050-8EC1-9E2EF82EA10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C515C-9780-0A96-44C0-8FAE2FC7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13" y="0"/>
            <a:ext cx="55915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8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6;p34">
            <a:extLst>
              <a:ext uri="{FF2B5EF4-FFF2-40B4-BE49-F238E27FC236}">
                <a16:creationId xmlns:a16="http://schemas.microsoft.com/office/drawing/2014/main" id="{927E1912-889E-5D01-ADBD-9E6AA29E54BE}"/>
              </a:ext>
            </a:extLst>
          </p:cNvPr>
          <p:cNvSpPr txBox="1">
            <a:spLocks/>
          </p:cNvSpPr>
          <p:nvPr/>
        </p:nvSpPr>
        <p:spPr>
          <a:xfrm>
            <a:off x="182881" y="823509"/>
            <a:ext cx="3947160" cy="400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Selected: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Incremental Process Model.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core modules (Authentication &amp; Menu Management) in Increment 1 before advanced features like payment gateway integration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Allowed incorporation of user feedback between increments.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distinct focus on Authentication, Inventory Control and Payment modules.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551DED-0F0D-C752-5C71-65779719B98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E823EF0-6BEB-25E5-3BB7-76F3F9E3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97"/>
            <a:ext cx="7704000" cy="509112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7A57DF-9C06-EA7E-F8E5-DE7E468D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1624476"/>
            <a:ext cx="4413047" cy="2467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393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2F73-6602-522B-5A16-79CE7E72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BAE6FFA-C1ED-2777-38A7-C084C4D43CD6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F2376-17D2-E7FD-96EE-1B6A0E65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23862"/>
            <a:ext cx="5486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1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E661F-4F95-EC53-0802-8660C0A4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0A08923-B489-C8C6-BCB1-EAE35F57B46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0200D-998B-BA93-2D27-321BF56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69" y="0"/>
            <a:ext cx="378826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F116DB-9539-350A-8631-3EB0A106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161925"/>
            <a:ext cx="45624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CD5-2263-0414-C4AB-04838337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AAEB545-810E-CD18-D196-7E2B3EC4F787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63A21-E826-2754-21F0-F7A3758C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85750"/>
            <a:ext cx="5000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4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6E792-F3B9-2FA2-516F-731131EC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580EB02-7B6B-6FDB-7B4F-CD3F613FCEC6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DB5BF-C911-CFFD-9B91-AB753B802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33" y="0"/>
            <a:ext cx="5349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57004-859B-84B6-BE39-C27C20FB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023BADE-767D-7786-3170-BF6B7EF7403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9E9CC-82FA-46B8-B454-C40B7CEE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83"/>
            <a:ext cx="9144000" cy="46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11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A9FA-817E-643A-9669-3900E2E9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F6F76E2-4768-73CC-BEE6-87297E3A4E45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0C357-FDD5-675F-3868-45BD131E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" y="1015495"/>
            <a:ext cx="914400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6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64F0-DB89-AC5A-1E13-7EC59FD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86EB2A9-3649-2FF9-B654-885B073800D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89A4E-DE04-BB3A-1A2F-BD64CE50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67" y="260270"/>
            <a:ext cx="9144000" cy="46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71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76E9-7D77-ABCE-9018-1692DB59B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F827291-795B-FA5F-7B4A-136354E40E67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DDE0B-12BB-4B4A-5201-2A4EBEC46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9" y="0"/>
            <a:ext cx="8279399" cy="4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0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738C-F5E9-6A74-319D-8AFFB222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C4E43E6-826B-DAF4-7F16-F16DF24B930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58718-5A51-0277-7F5D-460FA7D8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" y="68505"/>
            <a:ext cx="9144000" cy="50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8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ADD75-9984-1B3F-CB72-8A9FD150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3ED513C-5D09-1C7B-27DA-F4B22918C86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07D35-3955-063D-EFD3-60E074C7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9" y="183477"/>
            <a:ext cx="7745341" cy="47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30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8C4CFE0C-A48B-EAE8-3FCE-633E266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73CDE671-21C0-B910-093C-10E6C3F810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360" y="549458"/>
            <a:ext cx="8210640" cy="3617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 means checking if a project is possible to build and useful before starting it.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Leveraged robust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mature ecosystem..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API’s like SSLCommerz payment gateway, Cloudinary and Nodemailer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upfront cost using open-source frameworks (MERN stack) and free-tier cloud services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ROI potential given restaurant management software market projected to reach USD 10 billion by 2030 with 11.8% CAGR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Self-sustaining workflows with automated order notifications, email confirmations, payment receipts, and low-stock alerts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manual intervention required for day-to-day operations with intuitive UI/UX design and role-based access control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46D10-A7E3-1F6D-A1CC-C36BBEA6895B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26748-9BD5-5836-4D4E-375AE575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0118"/>
            <a:ext cx="7704000" cy="5727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7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64402-D86F-6FC8-4EEB-C3294DF15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54B1962-1917-D62B-60B9-B4C345E188A8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ECBFD-93AD-52C6-CBE7-70235D3E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23" y="0"/>
            <a:ext cx="5362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92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6FB51-0D17-23EC-14C8-8E1C9FE8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6C2F548-AAA3-AC56-B065-3AAEB1A04ABE}"/>
              </a:ext>
            </a:extLst>
          </p:cNvPr>
          <p:cNvSpPr txBox="1"/>
          <p:nvPr/>
        </p:nvSpPr>
        <p:spPr>
          <a:xfrm>
            <a:off x="8453062" y="45640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7FED5-2AFF-46C2-99F6-D1430D3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46" y="0"/>
            <a:ext cx="5282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70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BC86-7DED-04BF-8B6D-C927EDFF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D2DD844-4546-3753-7C17-21FE3D98A50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E22BF-76AB-DC44-96F0-DA0B1F27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80" y="0"/>
            <a:ext cx="6674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21D5-3959-9BCE-DB70-E915BD7D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9471F44-C0F7-1303-7DBD-683B00F295E4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BB8BF-B27F-B51D-BC45-3D748E28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04" y="0"/>
            <a:ext cx="62521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8B427-9F7E-63A6-FA1F-74C8D486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0E3F86A-782D-4410-0578-A1D4F1158422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34235-0FF1-D517-4F14-A71023F4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17"/>
            <a:ext cx="9144000" cy="43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9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2B7D8-C9DF-C3DE-A942-564A055E6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1338255-4A16-68E2-898B-406947D21EFD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F9195-C30E-6968-CBD8-B8CF0108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68" y="0"/>
            <a:ext cx="50272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F5D7-54D0-D681-63FF-D29E8B0D3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1A3B956-0AFE-9866-26A9-4C8B059D110E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F1AD7-D9E8-01D0-6B2F-AB609A03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26"/>
            <a:ext cx="9144000" cy="48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3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17E8-F2CA-4FCA-12A8-C83AECEAE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0D97953-8C83-B9F8-95A4-087DA6F3AEB1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446476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25A7D-5011-7F30-6A94-904BF40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FDED81F-6F69-9091-0ED1-DE9779A3281F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227849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DACA-BD60-C1CE-43C8-053B07CFA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43D4AE5-9D18-FD2E-4F5F-933AF14B24E0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2642060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14DDE8DB-05E2-EAE4-DFA7-0B00C1DC0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>
            <a:extLst>
              <a:ext uri="{FF2B5EF4-FFF2-40B4-BE49-F238E27FC236}">
                <a16:creationId xmlns:a16="http://schemas.microsoft.com/office/drawing/2014/main" id="{CF60D727-939D-75DF-5BCB-5BEED741DB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958492"/>
            <a:ext cx="7704000" cy="3015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Engineering is the process of understanding what the user wants from the system.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50000"/>
              </a:lnSpc>
              <a:buNone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categorized into: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7F03D-08DF-7BD1-07E0-03915B8227E9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319EE0-5505-E0AB-601F-F26697D5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4397"/>
            <a:ext cx="7704000" cy="572700"/>
          </a:xfrm>
        </p:spPr>
        <p:txBody>
          <a:bodyPr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Engineering</a:t>
            </a:r>
          </a:p>
        </p:txBody>
      </p:sp>
    </p:spTree>
    <p:extLst>
      <p:ext uri="{BB962C8B-B14F-4D97-AF65-F5344CB8AC3E}">
        <p14:creationId xmlns:p14="http://schemas.microsoft.com/office/powerpoint/2010/main" val="2589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910D6-8C68-E536-D284-24234381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FF3EDC1-FF29-D43F-8145-8FEE6390D9F2}"/>
              </a:ext>
            </a:extLst>
          </p:cNvPr>
          <p:cNvSpPr txBox="1"/>
          <p:nvPr/>
        </p:nvSpPr>
        <p:spPr>
          <a:xfrm>
            <a:off x="8453062" y="45578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9242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3690</Words>
  <Application>Microsoft Office PowerPoint</Application>
  <PresentationFormat>On-screen Show (16:9)</PresentationFormat>
  <Paragraphs>534</Paragraphs>
  <Slides>90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 Narrow</vt:lpstr>
      <vt:lpstr>Wingdings</vt:lpstr>
      <vt:lpstr>Figtree Black</vt:lpstr>
      <vt:lpstr>Times New Roman</vt:lpstr>
      <vt:lpstr>Algerian</vt:lpstr>
      <vt:lpstr>Cambria Math</vt:lpstr>
      <vt:lpstr>Hanken Grotesk</vt:lpstr>
      <vt:lpstr>Arial</vt:lpstr>
      <vt:lpstr>Elegant Black &amp; White Thesis Defense by Slidesgo</vt:lpstr>
      <vt:lpstr>Banglar Heshel: A Comprehensive Restaurant Management System</vt:lpstr>
      <vt:lpstr>Table of contents</vt:lpstr>
      <vt:lpstr>Table of contents (Cont.)</vt:lpstr>
      <vt:lpstr>Organization Overview</vt:lpstr>
      <vt:lpstr>Project Introduction</vt:lpstr>
      <vt:lpstr>Objectives of this Project</vt:lpstr>
      <vt:lpstr>Process Model</vt:lpstr>
      <vt:lpstr>Feasibility Study</vt:lpstr>
      <vt:lpstr>Requirement Engineering</vt:lpstr>
      <vt:lpstr>User Requirements</vt:lpstr>
      <vt:lpstr>User Requirements (Cont.)</vt:lpstr>
      <vt:lpstr>User Requirements (Cont.)</vt:lpstr>
      <vt:lpstr>System Requirements</vt:lpstr>
      <vt:lpstr>Functional Requirements</vt:lpstr>
      <vt:lpstr>Non-Functional Requirements</vt:lpstr>
      <vt:lpstr>Use Case Diagram</vt:lpstr>
      <vt:lpstr>Software Analysis Pattern</vt:lpstr>
      <vt:lpstr>Activity Diagrams</vt:lpstr>
      <vt:lpstr>Activity Diagrams (Cont.)</vt:lpstr>
      <vt:lpstr>Activity Diagrams (Cont.)</vt:lpstr>
      <vt:lpstr>Swim-lane Diagrams</vt:lpstr>
      <vt:lpstr>Swim-lane Diagrams (Cont.)</vt:lpstr>
      <vt:lpstr>Swim-lane Diagrams (Cont.)</vt:lpstr>
      <vt:lpstr>Sequence Diagrams</vt:lpstr>
      <vt:lpstr>Sequence Diagrams (Cont.)</vt:lpstr>
      <vt:lpstr>Sequence Diagrams (Cont.)</vt:lpstr>
      <vt:lpstr>Class Diagram</vt:lpstr>
      <vt:lpstr>Risk Management: Technical Risk</vt:lpstr>
      <vt:lpstr>Risk Management: Operational Risk</vt:lpstr>
      <vt:lpstr>Risk Management: Business Risk</vt:lpstr>
      <vt:lpstr>Function Point Analysis</vt:lpstr>
      <vt:lpstr>Function Point Calculation</vt:lpstr>
      <vt:lpstr>Task Scheduling</vt:lpstr>
      <vt:lpstr>Data Flow Diagram</vt:lpstr>
      <vt:lpstr>Data Flow Diagram (Cont.)</vt:lpstr>
      <vt:lpstr>Data Flow Diagram (Cont.)</vt:lpstr>
      <vt:lpstr>Data Flow Diagram (Cont.)</vt:lpstr>
      <vt:lpstr>Data Flow Diagram (Cont.)</vt:lpstr>
      <vt:lpstr>Data Flow Diagram (Cont.)</vt:lpstr>
      <vt:lpstr>ER Diagram</vt:lpstr>
      <vt:lpstr>ER Diagram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Banglar Heshel</dc:title>
  <dc:creator>Tomal Mujumder</dc:creator>
  <cp:lastModifiedBy>Jay Mujumder</cp:lastModifiedBy>
  <cp:revision>81</cp:revision>
  <dcterms:modified xsi:type="dcterms:W3CDTF">2026-01-20T19:48:36Z</dcterms:modified>
</cp:coreProperties>
</file>